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handoutMasterIdLst>
    <p:handoutMasterId r:id="rId10"/>
  </p:handoutMasterIdLst>
  <p:sldIdLst>
    <p:sldId id="256" r:id="rId2"/>
    <p:sldId id="266" r:id="rId3"/>
    <p:sldId id="268" r:id="rId4"/>
    <p:sldId id="270" r:id="rId5"/>
    <p:sldId id="271" r:id="rId6"/>
    <p:sldId id="272" r:id="rId7"/>
    <p:sldId id="275" r:id="rId8"/>
    <p:sldId id="258" r:id="rId9"/>
  </p:sldIdLst>
  <p:sldSz cx="9144000" cy="6858000" type="screen4x3"/>
  <p:notesSz cx="6858000" cy="9144000"/>
  <p:embeddedFontLst>
    <p:embeddedFont>
      <p:font typeface="Calibri" panose="020F0502020204030204" pitchFamily="34" charset="0"/>
      <p:regular r:id="rId11"/>
      <p:bold r:id="rId12"/>
      <p:italic r:id="rId13"/>
      <p:boldItalic r:id="rId14"/>
    </p:embeddedFont>
    <p:embeddedFont>
      <p:font typeface="Open Sans" panose="020B0606030504020204" pitchFamily="34" charset="0"/>
      <p:regular r:id="rId15"/>
      <p:bold r:id="rId16"/>
      <p:italic r:id="rId17"/>
      <p:boldItalic r:id="rId18"/>
    </p:embeddedFont>
    <p:embeddedFont>
      <p:font typeface="Twinkl Light" pitchFamily="2" charset="77"/>
      <p:regular r:id="rId19"/>
    </p:embeddedFont>
  </p:embeddedFontLst>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459" userDrawn="1">
          <p15:clr>
            <a:srgbClr val="A4A3A4"/>
          </p15:clr>
        </p15:guide>
        <p15:guide id="2" pos="2880" userDrawn="1">
          <p15:clr>
            <a:srgbClr val="A4A3A4"/>
          </p15:clr>
        </p15:guide>
        <p15:guide id="3" pos="5488" userDrawn="1">
          <p15:clr>
            <a:srgbClr val="A4A3A4"/>
          </p15:clr>
        </p15:guide>
        <p15:guide id="4" pos="272" userDrawn="1">
          <p15:clr>
            <a:srgbClr val="A4A3A4"/>
          </p15:clr>
        </p15:guide>
        <p15:guide id="5" orient="horz" pos="2160" userDrawn="1">
          <p15:clr>
            <a:srgbClr val="A4A3A4"/>
          </p15:clr>
        </p15:guide>
        <p15:guide id="6" orient="horz" pos="4065" userDrawn="1">
          <p15:clr>
            <a:srgbClr val="A4A3A4"/>
          </p15:clr>
        </p15:guide>
        <p15:guide id="7" userDrawn="1">
          <p15:clr>
            <a:srgbClr val="A4A3A4"/>
          </p15:clr>
        </p15:guide>
        <p15:guide id="8" pos="5760" userDrawn="1">
          <p15:clr>
            <a:srgbClr val="A4A3A4"/>
          </p15:clr>
        </p15:guide>
        <p15:guide id="9" orient="horz" userDrawn="1">
          <p15:clr>
            <a:srgbClr val="A4A3A4"/>
          </p15:clr>
        </p15:guide>
        <p15:guide id="10" orient="horz" pos="4320" userDrawn="1">
          <p15:clr>
            <a:srgbClr val="A4A3A4"/>
          </p15:clr>
        </p15:guide>
        <p15:guide id="12" orient="horz" pos="686" userDrawn="1">
          <p15:clr>
            <a:srgbClr val="A4A3A4"/>
          </p15:clr>
        </p15:guide>
        <p15:guide id="13" orient="horz" pos="867" userDrawn="1">
          <p15:clr>
            <a:srgbClr val="A4A3A4"/>
          </p15:clr>
        </p15:guide>
        <p15:guide id="14" orient="horz" pos="278"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C7D23"/>
    <a:srgbClr val="D7B663"/>
    <a:srgbClr val="FFFFFF"/>
    <a:srgbClr val="20B61C"/>
    <a:srgbClr val="1B942C"/>
    <a:srgbClr val="972218"/>
    <a:srgbClr val="255D1A"/>
    <a:srgbClr val="0A5600"/>
    <a:srgbClr val="00B69F"/>
    <a:srgbClr val="A06A1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9916" autoAdjust="0"/>
    <p:restoredTop sz="94660"/>
  </p:normalViewPr>
  <p:slideViewPr>
    <p:cSldViewPr snapToGrid="0" showGuides="1">
      <p:cViewPr>
        <p:scale>
          <a:sx n="97" d="100"/>
          <a:sy n="97" d="100"/>
        </p:scale>
        <p:origin x="144" y="672"/>
      </p:cViewPr>
      <p:guideLst>
        <p:guide orient="horz" pos="459"/>
        <p:guide pos="2880"/>
        <p:guide pos="5488"/>
        <p:guide pos="272"/>
        <p:guide orient="horz" pos="2160"/>
        <p:guide orient="horz" pos="4065"/>
        <p:guide/>
        <p:guide pos="5760"/>
        <p:guide orient="horz"/>
        <p:guide orient="horz" pos="4320"/>
        <p:guide orient="horz" pos="686"/>
        <p:guide orient="horz" pos="867"/>
        <p:guide orient="horz" pos="278"/>
      </p:guideLst>
    </p:cSldViewPr>
  </p:slideViewPr>
  <p:notesTextViewPr>
    <p:cViewPr>
      <p:scale>
        <a:sx n="3" d="2"/>
        <a:sy n="3" d="2"/>
      </p:scale>
      <p:origin x="0" y="0"/>
    </p:cViewPr>
  </p:notesTextViewPr>
  <p:sorterViewPr>
    <p:cViewPr>
      <p:scale>
        <a:sx n="100" d="100"/>
        <a:sy n="100" d="100"/>
      </p:scale>
      <p:origin x="0" y="0"/>
    </p:cViewPr>
  </p:sorterViewPr>
  <p:notesViewPr>
    <p:cSldViewPr snapToGrid="0" showGuides="1">
      <p:cViewPr varScale="1">
        <p:scale>
          <a:sx n="90" d="100"/>
          <a:sy n="90" d="100"/>
        </p:scale>
        <p:origin x="3696" y="7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3.fntdata"/><Relationship Id="rId18" Type="http://schemas.openxmlformats.org/officeDocument/2006/relationships/font" Target="fonts/font8.fntdata"/><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font" Target="fonts/font2.fntdata"/><Relationship Id="rId17" Type="http://schemas.openxmlformats.org/officeDocument/2006/relationships/font" Target="fonts/font7.fntdata"/><Relationship Id="rId2" Type="http://schemas.openxmlformats.org/officeDocument/2006/relationships/slide" Target="slides/slide1.xml"/><Relationship Id="rId16" Type="http://schemas.openxmlformats.org/officeDocument/2006/relationships/font" Target="fonts/font6.fntdata"/><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1.fntdata"/><Relationship Id="rId5" Type="http://schemas.openxmlformats.org/officeDocument/2006/relationships/slide" Target="slides/slide4.xml"/><Relationship Id="rId15" Type="http://schemas.openxmlformats.org/officeDocument/2006/relationships/font" Target="fonts/font5.fntdata"/><Relationship Id="rId23" Type="http://schemas.openxmlformats.org/officeDocument/2006/relationships/tableStyles" Target="tableStyles.xml"/><Relationship Id="rId10" Type="http://schemas.openxmlformats.org/officeDocument/2006/relationships/handoutMaster" Target="handoutMasters/handoutMaster1.xml"/><Relationship Id="rId19"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4.fntdata"/><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13E23B0-7AFB-419F-88ED-9863E094EC0D}" type="datetimeFigureOut">
              <a:rPr lang="en-GB" smtClean="0"/>
              <a:t>28/11/2022</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6115618-F096-47F9-A2E0-5659E59688C3}" type="slidenum">
              <a:rPr lang="en-GB" smtClean="0"/>
              <a:t>‹#›</a:t>
            </a:fld>
            <a:endParaRPr lang="en-GB"/>
          </a:p>
        </p:txBody>
      </p:sp>
    </p:spTree>
    <p:extLst>
      <p:ext uri="{BB962C8B-B14F-4D97-AF65-F5344CB8AC3E}">
        <p14:creationId xmlns:p14="http://schemas.microsoft.com/office/powerpoint/2010/main" val="4266240116"/>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95% Opacit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22A7D4E-5275-4D99-9F69-45340CC28AC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053" y="0"/>
            <a:ext cx="9147053" cy="6858000"/>
          </a:xfrm>
          <a:prstGeom prst="rect">
            <a:avLst/>
          </a:prstGeom>
        </p:spPr>
      </p:pic>
    </p:spTree>
    <p:extLst>
      <p:ext uri="{BB962C8B-B14F-4D97-AF65-F5344CB8AC3E}">
        <p14:creationId xmlns:p14="http://schemas.microsoft.com/office/powerpoint/2010/main" val="17126588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90% Opacit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040" y="0"/>
            <a:ext cx="9137920" cy="6858000"/>
          </a:xfrm>
          <a:prstGeom prst="rect">
            <a:avLst/>
          </a:prstGeom>
        </p:spPr>
      </p:pic>
    </p:spTree>
    <p:extLst>
      <p:ext uri="{BB962C8B-B14F-4D97-AF65-F5344CB8AC3E}">
        <p14:creationId xmlns:p14="http://schemas.microsoft.com/office/powerpoint/2010/main" val="20528969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85% Opacit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040" y="0"/>
            <a:ext cx="9137920" cy="6858000"/>
          </a:xfrm>
          <a:prstGeom prst="rect">
            <a:avLst/>
          </a:prstGeom>
        </p:spPr>
      </p:pic>
    </p:spTree>
    <p:extLst>
      <p:ext uri="{BB962C8B-B14F-4D97-AF65-F5344CB8AC3E}">
        <p14:creationId xmlns:p14="http://schemas.microsoft.com/office/powerpoint/2010/main" val="20882981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80% Opacit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040" y="0"/>
            <a:ext cx="9137920" cy="6858000"/>
          </a:xfrm>
          <a:prstGeom prst="rect">
            <a:avLst/>
          </a:prstGeom>
        </p:spPr>
      </p:pic>
    </p:spTree>
    <p:extLst>
      <p:ext uri="{BB962C8B-B14F-4D97-AF65-F5344CB8AC3E}">
        <p14:creationId xmlns:p14="http://schemas.microsoft.com/office/powerpoint/2010/main" val="20340394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75% Opacit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040" y="0"/>
            <a:ext cx="9137920" cy="6858000"/>
          </a:xfrm>
          <a:prstGeom prst="rect">
            <a:avLst/>
          </a:prstGeom>
        </p:spPr>
      </p:pic>
    </p:spTree>
    <p:extLst>
      <p:ext uri="{BB962C8B-B14F-4D97-AF65-F5344CB8AC3E}">
        <p14:creationId xmlns:p14="http://schemas.microsoft.com/office/powerpoint/2010/main" val="1929456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5% Opacit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040" y="0"/>
            <a:ext cx="9137920" cy="6858000"/>
          </a:xfrm>
          <a:prstGeom prst="rect">
            <a:avLst/>
          </a:prstGeom>
        </p:spPr>
      </p:pic>
    </p:spTree>
    <p:extLst>
      <p:ext uri="{BB962C8B-B14F-4D97-AF65-F5344CB8AC3E}">
        <p14:creationId xmlns:p14="http://schemas.microsoft.com/office/powerpoint/2010/main" val="21455605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006499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6875463" y="6356350"/>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bg1"/>
                </a:solidFill>
                <a:latin typeface="+mn-lt"/>
              </a:defRPr>
            </a:lvl1pPr>
          </a:lstStyle>
          <a:p>
            <a:pPr>
              <a:defRPr/>
            </a:pPr>
            <a:fld id="{FC5A4305-8538-4AC5-A69B-BA0518FA21B2}" type="datetimeFigureOut">
              <a:rPr lang="en-GB"/>
              <a:pPr>
                <a:defRPr/>
              </a:pPr>
              <a:t>28/11/2022</a:t>
            </a:fld>
            <a:endParaRPr lang="en-GB" dirty="0"/>
          </a:p>
        </p:txBody>
      </p:sp>
    </p:spTree>
  </p:cSld>
  <p:clrMap bg1="lt1" tx1="dk1" bg2="lt2" tx2="dk2" accent1="accent1" accent2="accent2" accent3="accent3" accent4="accent4" accent5="accent5" accent6="accent6" hlink="hlink" folHlink="folHlink"/>
  <p:sldLayoutIdLst>
    <p:sldLayoutId id="2147483718" r:id="rId1"/>
    <p:sldLayoutId id="2147483711" r:id="rId2"/>
    <p:sldLayoutId id="2147483712" r:id="rId3"/>
    <p:sldLayoutId id="2147483713" r:id="rId4"/>
    <p:sldLayoutId id="2147483716" r:id="rId5"/>
    <p:sldLayoutId id="2147483714" r:id="rId6"/>
    <p:sldLayoutId id="2147483715" r:id="rId7"/>
  </p:sldLayoutIdLst>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anose="020F0502020204030204" pitchFamily="34" charset="0"/>
        </a:defRPr>
      </a:lvl2pPr>
      <a:lvl3pPr algn="ctr" rtl="0" eaLnBrk="1" fontAlgn="base" hangingPunct="1">
        <a:spcBef>
          <a:spcPct val="0"/>
        </a:spcBef>
        <a:spcAft>
          <a:spcPct val="0"/>
        </a:spcAft>
        <a:defRPr sz="4400">
          <a:solidFill>
            <a:schemeClr val="tx1"/>
          </a:solidFill>
          <a:latin typeface="Calibri" panose="020F0502020204030204" pitchFamily="34" charset="0"/>
        </a:defRPr>
      </a:lvl3pPr>
      <a:lvl4pPr algn="ctr" rtl="0" eaLnBrk="1" fontAlgn="base" hangingPunct="1">
        <a:spcBef>
          <a:spcPct val="0"/>
        </a:spcBef>
        <a:spcAft>
          <a:spcPct val="0"/>
        </a:spcAft>
        <a:defRPr sz="4400">
          <a:solidFill>
            <a:schemeClr val="tx1"/>
          </a:solidFill>
          <a:latin typeface="Calibri" panose="020F0502020204030204" pitchFamily="34" charset="0"/>
        </a:defRPr>
      </a:lvl4pPr>
      <a:lvl5pPr algn="ctr" rtl="0" eaLnBrk="1" fontAlgn="base" hangingPunct="1">
        <a:spcBef>
          <a:spcPct val="0"/>
        </a:spcBef>
        <a:spcAft>
          <a:spcPct val="0"/>
        </a:spcAft>
        <a:defRPr sz="4400">
          <a:solidFill>
            <a:schemeClr val="tx1"/>
          </a:solidFill>
          <a:latin typeface="Calibri" panose="020F0502020204030204" pitchFamily="34" charset="0"/>
        </a:defRPr>
      </a:lvl5pPr>
      <a:lvl6pPr marL="457200" algn="ctr" rtl="0" eaLnBrk="1" fontAlgn="base" hangingPunct="1">
        <a:spcBef>
          <a:spcPct val="0"/>
        </a:spcBef>
        <a:spcAft>
          <a:spcPct val="0"/>
        </a:spcAft>
        <a:defRPr sz="4400">
          <a:solidFill>
            <a:schemeClr val="tx1"/>
          </a:solidFill>
          <a:latin typeface="Calibri" panose="020F0502020204030204" pitchFamily="34" charset="0"/>
        </a:defRPr>
      </a:lvl6pPr>
      <a:lvl7pPr marL="914400" algn="ctr" rtl="0" eaLnBrk="1" fontAlgn="base" hangingPunct="1">
        <a:spcBef>
          <a:spcPct val="0"/>
        </a:spcBef>
        <a:spcAft>
          <a:spcPct val="0"/>
        </a:spcAft>
        <a:defRPr sz="4400">
          <a:solidFill>
            <a:schemeClr val="tx1"/>
          </a:solidFill>
          <a:latin typeface="Calibri" panose="020F0502020204030204" pitchFamily="34" charset="0"/>
        </a:defRPr>
      </a:lvl7pPr>
      <a:lvl8pPr marL="1371600" algn="ctr" rtl="0" eaLnBrk="1" fontAlgn="base" hangingPunct="1">
        <a:spcBef>
          <a:spcPct val="0"/>
        </a:spcBef>
        <a:spcAft>
          <a:spcPct val="0"/>
        </a:spcAft>
        <a:defRPr sz="4400">
          <a:solidFill>
            <a:schemeClr val="tx1"/>
          </a:solidFill>
          <a:latin typeface="Calibri" panose="020F0502020204030204" pitchFamily="34" charset="0"/>
        </a:defRPr>
      </a:lvl8pPr>
      <a:lvl9pPr marL="1828800" algn="ctr" rtl="0" eaLnBrk="1" fontAlgn="base" hangingPunct="1">
        <a:spcBef>
          <a:spcPct val="0"/>
        </a:spcBef>
        <a:spcAft>
          <a:spcPct val="0"/>
        </a:spcAft>
        <a:defRPr sz="4400">
          <a:solidFill>
            <a:schemeClr val="tx1"/>
          </a:solidFill>
          <a:latin typeface="Calibri" panose="020F0502020204030204" pitchFamily="34" charset="0"/>
        </a:defRPr>
      </a:lvl9pPr>
    </p:titleStyle>
    <p:bodyStyle>
      <a:lvl1pPr marL="342900" indent="-342900" algn="l" rtl="0" eaLnBrk="1" fontAlgn="base" hangingPunct="1">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twinkl.co.uk/resources/keystage3-ks3/keystage3-ks3-english" TargetMode="External"/><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www.twinkl.co.uk/resources/keystage3-ks3/keystage3-ks3-english" TargetMode="External"/><Relationship Id="rId2" Type="http://schemas.openxmlformats.org/officeDocument/2006/relationships/image" Target="../media/image14.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D800C026-68A8-4E28-88EC-FD5CEE334C7C}"/>
              </a:ext>
            </a:extLst>
          </p:cNvPr>
          <p:cNvCxnSpPr/>
          <p:nvPr/>
        </p:nvCxnSpPr>
        <p:spPr>
          <a:xfrm>
            <a:off x="2958860" y="3172112"/>
            <a:ext cx="3234906"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EF5450D5-0F23-4B4F-B37D-0DBBD9A6F511}"/>
              </a:ext>
            </a:extLst>
          </p:cNvPr>
          <p:cNvSpPr txBox="1">
            <a:spLocks/>
          </p:cNvSpPr>
          <p:nvPr/>
        </p:nvSpPr>
        <p:spPr bwMode="auto">
          <a:xfrm>
            <a:off x="1818042" y="2323393"/>
            <a:ext cx="5516542" cy="1742694"/>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square" lIns="720000" tIns="360000" rIns="720000" bIns="360000">
            <a:sp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pPr eaLnBrk="1" hangingPunct="1">
              <a:spcAft>
                <a:spcPts val="1200"/>
              </a:spcAft>
            </a:pPr>
            <a:r>
              <a:rPr lang="en-GB" altLang="en-US" sz="2800" dirty="0">
                <a:solidFill>
                  <a:schemeClr val="bg1"/>
                </a:solidFill>
                <a:latin typeface="Open Sans" panose="020B0606030504020204" pitchFamily="34" charset="0"/>
                <a:cs typeface="Open Sans" panose="020B0606030504020204" pitchFamily="34" charset="0"/>
              </a:rPr>
              <a:t>KS3 - Hamlet</a:t>
            </a:r>
          </a:p>
          <a:p>
            <a:pPr eaLnBrk="1" hangingPunct="1">
              <a:spcAft>
                <a:spcPts val="1200"/>
              </a:spcAft>
            </a:pPr>
            <a:r>
              <a:rPr lang="en-GB" altLang="en-US" sz="2800" b="1" dirty="0">
                <a:solidFill>
                  <a:schemeClr val="bg1"/>
                </a:solidFill>
                <a:latin typeface="Open Sans" panose="020B0606030504020204" pitchFamily="34" charset="0"/>
                <a:cs typeface="Open Sans" panose="020B0606030504020204" pitchFamily="34" charset="0"/>
              </a:rPr>
              <a:t>Lesson 1: Introduction</a:t>
            </a:r>
          </a:p>
        </p:txBody>
      </p:sp>
      <p:sp>
        <p:nvSpPr>
          <p:cNvPr id="12" name="Rectangle 11">
            <a:hlinkClick r:id="rId3"/>
            <a:extLst>
              <a:ext uri="{FF2B5EF4-FFF2-40B4-BE49-F238E27FC236}">
                <a16:creationId xmlns:a16="http://schemas.microsoft.com/office/drawing/2014/main" id="{138E43AA-7854-40D8-9844-91DAF81850F0}"/>
              </a:ext>
            </a:extLst>
          </p:cNvPr>
          <p:cNvSpPr/>
          <p:nvPr/>
        </p:nvSpPr>
        <p:spPr>
          <a:xfrm>
            <a:off x="3821987" y="5695030"/>
            <a:ext cx="1510301" cy="5034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8" name="Rounded Rectangle 7"/>
          <p:cNvSpPr/>
          <p:nvPr/>
        </p:nvSpPr>
        <p:spPr bwMode="auto">
          <a:xfrm>
            <a:off x="479426" y="1377288"/>
            <a:ext cx="8196263" cy="1658485"/>
          </a:xfrm>
          <a:prstGeom prst="roundRect">
            <a:avLst>
              <a:gd name="adj" fmla="val 0"/>
            </a:avLst>
          </a:prstGeom>
          <a:solidFill>
            <a:srgbClr val="FFF9E7">
              <a:alpha val="95000"/>
            </a:srgbClr>
          </a:solidFill>
          <a:ln w="2540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solidFill>
                  <a:prstClr val="white"/>
                </a:solidFill>
                <a:latin typeface="Twinkl Light" pitchFamily="2" charset="0"/>
              </a:rPr>
              <a:t> </a:t>
            </a:r>
          </a:p>
        </p:txBody>
      </p:sp>
      <p:sp>
        <p:nvSpPr>
          <p:cNvPr id="11" name="Rounded Rectangle 10"/>
          <p:cNvSpPr/>
          <p:nvPr/>
        </p:nvSpPr>
        <p:spPr bwMode="auto">
          <a:xfrm>
            <a:off x="479426" y="3203975"/>
            <a:ext cx="8196263" cy="2781936"/>
          </a:xfrm>
          <a:prstGeom prst="roundRect">
            <a:avLst>
              <a:gd name="adj" fmla="val 0"/>
            </a:avLst>
          </a:prstGeom>
          <a:solidFill>
            <a:srgbClr val="FFF9E7">
              <a:alpha val="95000"/>
            </a:srgbClr>
          </a:solidFill>
          <a:ln w="2540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solidFill>
                  <a:prstClr val="white"/>
                </a:solidFill>
                <a:latin typeface="Twinkl Light" pitchFamily="2" charset="0"/>
              </a:rPr>
              <a:t> </a:t>
            </a:r>
          </a:p>
        </p:txBody>
      </p:sp>
      <p:sp>
        <p:nvSpPr>
          <p:cNvPr id="12" name="Content Placeholder 15"/>
          <p:cNvSpPr txBox="1">
            <a:spLocks/>
          </p:cNvSpPr>
          <p:nvPr/>
        </p:nvSpPr>
        <p:spPr bwMode="auto">
          <a:xfrm>
            <a:off x="684212" y="4047551"/>
            <a:ext cx="7775575" cy="1502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lIns="0" tIns="0" rIns="0" bIns="0">
            <a:spAutoFit/>
          </a:bodyPr>
          <a:lstStyle>
            <a:lvl1pPr marL="228600" indent="-228600">
              <a:defRPr>
                <a:solidFill>
                  <a:schemeClr val="tx1"/>
                </a:solidFill>
                <a:latin typeface="Clear Sans Light" panose="020B0303030202020304" pitchFamily="34" charset="0"/>
                <a:cs typeface="Arial" panose="020B0604020202020204" pitchFamily="34" charset="0"/>
              </a:defRPr>
            </a:lvl1pPr>
            <a:lvl2pPr marL="685800" indent="-228600">
              <a:defRPr>
                <a:solidFill>
                  <a:schemeClr val="tx1"/>
                </a:solidFill>
                <a:latin typeface="Clear Sans Light" panose="020B0303030202020304" pitchFamily="34" charset="0"/>
                <a:cs typeface="Arial" panose="020B0604020202020204" pitchFamily="34" charset="0"/>
              </a:defRPr>
            </a:lvl2pPr>
            <a:lvl3pPr marL="1143000" indent="-228600">
              <a:defRPr>
                <a:solidFill>
                  <a:schemeClr val="tx1"/>
                </a:solidFill>
                <a:latin typeface="Clear Sans Light" panose="020B0303030202020304" pitchFamily="34" charset="0"/>
                <a:cs typeface="Arial" panose="020B0604020202020204" pitchFamily="34" charset="0"/>
              </a:defRPr>
            </a:lvl3pPr>
            <a:lvl4pPr marL="1600200" indent="-228600">
              <a:defRPr>
                <a:solidFill>
                  <a:schemeClr val="tx1"/>
                </a:solidFill>
                <a:latin typeface="Clear Sans Light" panose="020B0303030202020304" pitchFamily="34" charset="0"/>
                <a:cs typeface="Arial" panose="020B0604020202020204" pitchFamily="34" charset="0"/>
              </a:defRPr>
            </a:lvl4pPr>
            <a:lvl5pPr marL="2057400" indent="-228600">
              <a:defRPr>
                <a:solidFill>
                  <a:schemeClr val="tx1"/>
                </a:solidFill>
                <a:latin typeface="Clear Sans Light" panose="020B03030302020203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lear Sans Light" panose="020B03030302020203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lear Sans Light" panose="020B03030302020203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lear Sans Light" panose="020B03030302020203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lear Sans Light" panose="020B0303030202020304" pitchFamily="34" charset="0"/>
                <a:cs typeface="Arial" panose="020B0604020202020204" pitchFamily="34" charset="0"/>
              </a:defRPr>
            </a:lvl9pPr>
          </a:lstStyle>
          <a:p>
            <a:pPr fontAlgn="base">
              <a:lnSpc>
                <a:spcPct val="90000"/>
              </a:lnSpc>
              <a:spcBef>
                <a:spcPts val="1000"/>
              </a:spcBef>
              <a:spcAft>
                <a:spcPct val="0"/>
              </a:spcAft>
              <a:buFont typeface="Arial" panose="020B0604020202020204" pitchFamily="34" charset="0"/>
              <a:buChar char="•"/>
            </a:pPr>
            <a:r>
              <a:rPr lang="en-GB" altLang="en-US" dirty="0">
                <a:solidFill>
                  <a:srgbClr val="1C1C1C"/>
                </a:solidFill>
                <a:latin typeface="Open Sans" panose="020B0606030504020204" pitchFamily="34" charset="0"/>
                <a:ea typeface="Open Sans" panose="020B0606030504020204" pitchFamily="34" charset="0"/>
                <a:cs typeface="Open Sans" panose="020B0606030504020204" pitchFamily="34" charset="0"/>
              </a:rPr>
              <a:t>To develop an understanding of the King’s rules in the era in which the play is set and consider how they are linked to the play.</a:t>
            </a:r>
          </a:p>
          <a:p>
            <a:pPr fontAlgn="base">
              <a:lnSpc>
                <a:spcPct val="90000"/>
              </a:lnSpc>
              <a:spcBef>
                <a:spcPts val="1000"/>
              </a:spcBef>
              <a:spcAft>
                <a:spcPct val="0"/>
              </a:spcAft>
              <a:buFont typeface="Arial" panose="020B0604020202020204" pitchFamily="34" charset="0"/>
              <a:buChar char="•"/>
            </a:pPr>
            <a:r>
              <a:rPr lang="en-GB" altLang="en-US" dirty="0">
                <a:solidFill>
                  <a:srgbClr val="1C1C1C"/>
                </a:solidFill>
                <a:latin typeface="Open Sans" panose="020B0606030504020204" pitchFamily="34" charset="0"/>
                <a:ea typeface="Open Sans" panose="020B0606030504020204" pitchFamily="34" charset="0"/>
                <a:cs typeface="Open Sans" panose="020B0606030504020204" pitchFamily="34" charset="0"/>
              </a:rPr>
              <a:t>To show an understanding of plot in chronological order.</a:t>
            </a:r>
          </a:p>
          <a:p>
            <a:pPr fontAlgn="base">
              <a:lnSpc>
                <a:spcPct val="90000"/>
              </a:lnSpc>
              <a:spcBef>
                <a:spcPts val="1000"/>
              </a:spcBef>
              <a:spcAft>
                <a:spcPct val="0"/>
              </a:spcAft>
              <a:buFont typeface="Arial" panose="020B0604020202020204" pitchFamily="34" charset="0"/>
              <a:buChar char="•"/>
            </a:pPr>
            <a:r>
              <a:rPr lang="en-GB" altLang="en-US" dirty="0">
                <a:solidFill>
                  <a:srgbClr val="1C1C1C"/>
                </a:solidFill>
                <a:latin typeface="Open Sans" panose="020B0606030504020204" pitchFamily="34" charset="0"/>
                <a:ea typeface="Open Sans" panose="020B0606030504020204" pitchFamily="34" charset="0"/>
                <a:cs typeface="Open Sans" panose="020B0606030504020204" pitchFamily="34" charset="0"/>
              </a:rPr>
              <a:t>To show an understanding of the relationships between the characters in the play.</a:t>
            </a:r>
          </a:p>
        </p:txBody>
      </p:sp>
      <p:sp>
        <p:nvSpPr>
          <p:cNvPr id="13" name="Content Placeholder 15"/>
          <p:cNvSpPr txBox="1">
            <a:spLocks/>
          </p:cNvSpPr>
          <p:nvPr/>
        </p:nvSpPr>
        <p:spPr bwMode="auto">
          <a:xfrm>
            <a:off x="479425" y="2242052"/>
            <a:ext cx="8196263" cy="498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square" lIns="0" tIns="0" rIns="0" bIns="0">
            <a:spAutoFit/>
          </a:bodyPr>
          <a:lstStyle>
            <a:lvl1pPr>
              <a:defRPr>
                <a:solidFill>
                  <a:schemeClr val="tx1"/>
                </a:solidFill>
                <a:latin typeface="Clear Sans Light" panose="020B0303030202020304" pitchFamily="34" charset="0"/>
                <a:cs typeface="Arial" panose="020B0604020202020204" pitchFamily="34" charset="0"/>
              </a:defRPr>
            </a:lvl1pPr>
            <a:lvl2pPr marL="685800" indent="-228600">
              <a:defRPr>
                <a:solidFill>
                  <a:schemeClr val="tx1"/>
                </a:solidFill>
                <a:latin typeface="Clear Sans Light" panose="020B0303030202020304" pitchFamily="34" charset="0"/>
                <a:cs typeface="Arial" panose="020B0604020202020204" pitchFamily="34" charset="0"/>
              </a:defRPr>
            </a:lvl2pPr>
            <a:lvl3pPr marL="1143000" indent="-228600">
              <a:defRPr>
                <a:solidFill>
                  <a:schemeClr val="tx1"/>
                </a:solidFill>
                <a:latin typeface="Clear Sans Light" panose="020B0303030202020304" pitchFamily="34" charset="0"/>
                <a:cs typeface="Arial" panose="020B0604020202020204" pitchFamily="34" charset="0"/>
              </a:defRPr>
            </a:lvl3pPr>
            <a:lvl4pPr marL="1600200" indent="-228600">
              <a:defRPr>
                <a:solidFill>
                  <a:schemeClr val="tx1"/>
                </a:solidFill>
                <a:latin typeface="Clear Sans Light" panose="020B0303030202020304" pitchFamily="34" charset="0"/>
                <a:cs typeface="Arial" panose="020B0604020202020204" pitchFamily="34" charset="0"/>
              </a:defRPr>
            </a:lvl4pPr>
            <a:lvl5pPr marL="2057400" indent="-228600">
              <a:defRPr>
                <a:solidFill>
                  <a:schemeClr val="tx1"/>
                </a:solidFill>
                <a:latin typeface="Clear Sans Light" panose="020B03030302020203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lear Sans Light" panose="020B03030302020203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lear Sans Light" panose="020B03030302020203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lear Sans Light" panose="020B03030302020203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lear Sans Light" panose="020B0303030202020304" pitchFamily="34" charset="0"/>
                <a:cs typeface="Arial" panose="020B0604020202020204" pitchFamily="34" charset="0"/>
              </a:defRPr>
            </a:lvl9pPr>
          </a:lstStyle>
          <a:p>
            <a:pPr algn="ctr" fontAlgn="base">
              <a:lnSpc>
                <a:spcPct val="90000"/>
              </a:lnSpc>
              <a:spcBef>
                <a:spcPts val="1000"/>
              </a:spcBef>
              <a:spcAft>
                <a:spcPct val="0"/>
              </a:spcAft>
            </a:pPr>
            <a:r>
              <a:rPr lang="en-GB" altLang="en-US" dirty="0">
                <a:solidFill>
                  <a:srgbClr val="1C1C1C"/>
                </a:solidFill>
                <a:latin typeface="Open Sans" panose="020B0606030504020204" pitchFamily="34" charset="0"/>
                <a:ea typeface="Open Sans" panose="020B0606030504020204" pitchFamily="34" charset="0"/>
                <a:cs typeface="Open Sans" panose="020B0606030504020204" pitchFamily="34" charset="0"/>
              </a:rPr>
              <a:t>To gain an initial understanding of context, character and plot in Shakespeare’s </a:t>
            </a:r>
            <a:r>
              <a:rPr lang="en-GB" altLang="en-US" i="1" dirty="0">
                <a:solidFill>
                  <a:srgbClr val="1C1C1C"/>
                </a:solidFill>
                <a:latin typeface="Open Sans" panose="020B0606030504020204" pitchFamily="34" charset="0"/>
                <a:ea typeface="Open Sans" panose="020B0606030504020204" pitchFamily="34" charset="0"/>
                <a:cs typeface="Open Sans" panose="020B0606030504020204" pitchFamily="34" charset="0"/>
              </a:rPr>
              <a:t>Hamlet</a:t>
            </a:r>
            <a:r>
              <a:rPr lang="en-GB" altLang="en-US" dirty="0">
                <a:solidFill>
                  <a:srgbClr val="1C1C1C"/>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18" name="Content Placeholder 15"/>
          <p:cNvSpPr txBox="1">
            <a:spLocks/>
          </p:cNvSpPr>
          <p:nvPr/>
        </p:nvSpPr>
        <p:spPr>
          <a:xfrm>
            <a:off x="479427" y="1472098"/>
            <a:ext cx="8196263" cy="696912"/>
          </a:xfrm>
          <a:prstGeom prst="rect">
            <a:avLst/>
          </a:prstGeom>
          <a:noFill/>
          <a:ln w="25400">
            <a:noFill/>
          </a:ln>
        </p:spPr>
        <p:txBody>
          <a:bodyPr lIns="252000" tIns="216000" rIns="252000" bIns="180000"/>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defRPr/>
            </a:pPr>
            <a:r>
              <a:rPr lang="en-GB" sz="3200" b="1" dirty="0">
                <a:solidFill>
                  <a:srgbClr val="BC7D23"/>
                </a:solidFill>
                <a:latin typeface="Open Sans" panose="020B0606030504020204" pitchFamily="34" charset="0"/>
                <a:ea typeface="Open Sans" panose="020B0606030504020204" pitchFamily="34" charset="0"/>
                <a:cs typeface="Open Sans" panose="020B0606030504020204" pitchFamily="34" charset="0"/>
              </a:rPr>
              <a:t>Learning Objective</a:t>
            </a:r>
          </a:p>
        </p:txBody>
      </p:sp>
      <p:sp>
        <p:nvSpPr>
          <p:cNvPr id="19" name="Content Placeholder 15"/>
          <p:cNvSpPr txBox="1">
            <a:spLocks/>
          </p:cNvSpPr>
          <p:nvPr/>
        </p:nvSpPr>
        <p:spPr>
          <a:xfrm>
            <a:off x="479427" y="3331887"/>
            <a:ext cx="8196263" cy="698500"/>
          </a:xfrm>
          <a:prstGeom prst="rect">
            <a:avLst/>
          </a:prstGeom>
          <a:noFill/>
          <a:ln w="25400">
            <a:noFill/>
          </a:ln>
        </p:spPr>
        <p:txBody>
          <a:bodyPr lIns="252000" tIns="216000" rIns="252000" bIns="180000"/>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defRPr/>
            </a:pPr>
            <a:r>
              <a:rPr lang="en-GB" sz="3200" b="1" dirty="0">
                <a:solidFill>
                  <a:srgbClr val="BC7D23"/>
                </a:solidFill>
                <a:latin typeface="Open Sans" panose="020B0606030504020204" pitchFamily="34" charset="0"/>
                <a:ea typeface="Open Sans" panose="020B0606030504020204" pitchFamily="34" charset="0"/>
                <a:cs typeface="Open Sans" panose="020B0606030504020204" pitchFamily="34" charset="0"/>
              </a:rPr>
              <a:t>Success Criteria</a:t>
            </a:r>
          </a:p>
        </p:txBody>
      </p:sp>
    </p:spTree>
    <p:extLst>
      <p:ext uri="{BB962C8B-B14F-4D97-AF65-F5344CB8AC3E}">
        <p14:creationId xmlns:p14="http://schemas.microsoft.com/office/powerpoint/2010/main" val="3154294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ctrTitle" idx="4294967295"/>
          </p:nvPr>
        </p:nvSpPr>
        <p:spPr bwMode="auto">
          <a:xfrm>
            <a:off x="0" y="604043"/>
            <a:ext cx="9144000" cy="6207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2250" algn="l" eaLnBrk="1" hangingPunct="1"/>
            <a:r>
              <a:rPr lang="en-GB" altLang="en-US" sz="3600" b="1" dirty="0">
                <a:solidFill>
                  <a:srgbClr val="BC7D23"/>
                </a:solidFill>
                <a:latin typeface="Open Sans" panose="020B0606030504020204" pitchFamily="34" charset="0"/>
                <a:ea typeface="Open Sans" panose="020B0606030504020204" pitchFamily="34" charset="0"/>
                <a:cs typeface="Open Sans" panose="020B0606030504020204" pitchFamily="34" charset="0"/>
              </a:rPr>
              <a:t>A King’s Rule Book</a:t>
            </a:r>
          </a:p>
        </p:txBody>
      </p:sp>
      <p:sp>
        <p:nvSpPr>
          <p:cNvPr id="2" name="TextBox 1">
            <a:extLst>
              <a:ext uri="{FF2B5EF4-FFF2-40B4-BE49-F238E27FC236}">
                <a16:creationId xmlns:a16="http://schemas.microsoft.com/office/drawing/2014/main" id="{67CB37CA-A156-3773-F29B-C1E399AA93FD}"/>
              </a:ext>
            </a:extLst>
          </p:cNvPr>
          <p:cNvSpPr txBox="1"/>
          <p:nvPr/>
        </p:nvSpPr>
        <p:spPr>
          <a:xfrm>
            <a:off x="337208" y="1376363"/>
            <a:ext cx="4676227" cy="5127429"/>
          </a:xfrm>
          <a:prstGeom prst="rect">
            <a:avLst/>
          </a:prstGeom>
        </p:spPr>
        <p:txBody>
          <a:bodyPr wrap="square" lIns="0" rIns="0" rtlCol="0">
            <a:spAutoFit/>
          </a:bodyPr>
          <a:lstStyle/>
          <a:p>
            <a:pPr algn="l" fontAlgn="auto">
              <a:lnSpc>
                <a:spcPts val="2200"/>
              </a:lnSpc>
              <a:spcAft>
                <a:spcPts val="600"/>
              </a:spcAft>
            </a:pPr>
            <a:r>
              <a:rPr lang="en-GB" sz="1600" i="1" spc="20" dirty="0">
                <a:solidFill>
                  <a:schemeClr val="tx1">
                    <a:lumMod val="85000"/>
                    <a:lumOff val="15000"/>
                  </a:schemeClr>
                </a:solidFill>
                <a:latin typeface="Open Sans" pitchFamily="34" charset="0"/>
                <a:ea typeface="Open Sans" pitchFamily="34" charset="0"/>
                <a:cs typeface="Open Sans" pitchFamily="34" charset="0"/>
              </a:rPr>
              <a:t>Hamlet</a:t>
            </a:r>
            <a:r>
              <a:rPr lang="en-GB" sz="1600" spc="20" dirty="0">
                <a:solidFill>
                  <a:schemeClr val="tx1">
                    <a:lumMod val="85000"/>
                    <a:lumOff val="15000"/>
                  </a:schemeClr>
                </a:solidFill>
                <a:latin typeface="Open Sans" pitchFamily="34" charset="0"/>
                <a:ea typeface="Open Sans" pitchFamily="34" charset="0"/>
                <a:cs typeface="Open Sans" pitchFamily="34" charset="0"/>
              </a:rPr>
              <a:t> was written in 1609 during the reign of King James I. At this time there were many rules that determined how the monarch should be treated by their subjects and how subjects within a kingdom should act in general.</a:t>
            </a:r>
          </a:p>
          <a:p>
            <a:pPr algn="l" fontAlgn="auto">
              <a:lnSpc>
                <a:spcPts val="2200"/>
              </a:lnSpc>
              <a:spcAft>
                <a:spcPts val="1200"/>
              </a:spcAft>
            </a:pPr>
            <a:r>
              <a:rPr lang="en-GB" sz="1600" spc="20" dirty="0">
                <a:solidFill>
                  <a:schemeClr val="tx1">
                    <a:lumMod val="85000"/>
                    <a:lumOff val="15000"/>
                  </a:schemeClr>
                </a:solidFill>
                <a:latin typeface="Open Sans" pitchFamily="34" charset="0"/>
                <a:ea typeface="Open Sans" pitchFamily="34" charset="0"/>
                <a:cs typeface="Open Sans" pitchFamily="34" charset="0"/>
              </a:rPr>
              <a:t>Take a look at the rules below and see if you can work out which were true and which were false:</a:t>
            </a:r>
          </a:p>
          <a:p>
            <a:pPr marL="342900" indent="-342900" algn="l" fontAlgn="auto">
              <a:lnSpc>
                <a:spcPts val="2200"/>
              </a:lnSpc>
              <a:spcAft>
                <a:spcPts val="600"/>
              </a:spcAft>
              <a:buFont typeface="+mj-lt"/>
              <a:buAutoNum type="arabicPeriod"/>
            </a:pPr>
            <a:r>
              <a:rPr lang="en-GB" sz="1600" spc="20" dirty="0">
                <a:solidFill>
                  <a:schemeClr val="tx1">
                    <a:lumMod val="85000"/>
                    <a:lumOff val="15000"/>
                  </a:schemeClr>
                </a:solidFill>
                <a:latin typeface="Open Sans" pitchFamily="34" charset="0"/>
                <a:ea typeface="Open Sans" pitchFamily="34" charset="0"/>
                <a:cs typeface="Open Sans" pitchFamily="34" charset="0"/>
              </a:rPr>
              <a:t>Kings are appointed by God.</a:t>
            </a:r>
          </a:p>
          <a:p>
            <a:pPr marL="342900" indent="-342900" algn="l" fontAlgn="auto">
              <a:lnSpc>
                <a:spcPts val="2200"/>
              </a:lnSpc>
              <a:spcAft>
                <a:spcPts val="600"/>
              </a:spcAft>
              <a:buFont typeface="+mj-lt"/>
              <a:buAutoNum type="arabicPeriod"/>
            </a:pPr>
            <a:r>
              <a:rPr lang="en-GB" sz="1600" spc="20" dirty="0">
                <a:solidFill>
                  <a:schemeClr val="tx1">
                    <a:lumMod val="85000"/>
                    <a:lumOff val="15000"/>
                  </a:schemeClr>
                </a:solidFill>
                <a:latin typeface="Open Sans" pitchFamily="34" charset="0"/>
                <a:ea typeface="Open Sans" pitchFamily="34" charset="0"/>
                <a:cs typeface="Open Sans" pitchFamily="34" charset="0"/>
              </a:rPr>
              <a:t>Subjects are allowed to speak negatively about the King and face no consequences.</a:t>
            </a:r>
          </a:p>
          <a:p>
            <a:pPr marL="342900" indent="-342900" algn="l" fontAlgn="auto">
              <a:lnSpc>
                <a:spcPts val="2200"/>
              </a:lnSpc>
              <a:spcAft>
                <a:spcPts val="600"/>
              </a:spcAft>
              <a:buFont typeface="+mj-lt"/>
              <a:buAutoNum type="arabicPeriod"/>
            </a:pPr>
            <a:r>
              <a:rPr lang="en-GB" sz="1600" spc="20" dirty="0">
                <a:solidFill>
                  <a:schemeClr val="tx1">
                    <a:lumMod val="85000"/>
                    <a:lumOff val="15000"/>
                  </a:schemeClr>
                </a:solidFill>
                <a:latin typeface="Open Sans" pitchFamily="34" charset="0"/>
                <a:ea typeface="Open Sans" pitchFamily="34" charset="0"/>
                <a:cs typeface="Open Sans" pitchFamily="34" charset="0"/>
              </a:rPr>
              <a:t>Honour is the most important value.</a:t>
            </a:r>
          </a:p>
          <a:p>
            <a:pPr marL="342900" indent="-342900" algn="l" fontAlgn="auto">
              <a:lnSpc>
                <a:spcPts val="2200"/>
              </a:lnSpc>
              <a:spcAft>
                <a:spcPts val="600"/>
              </a:spcAft>
              <a:buFont typeface="+mj-lt"/>
              <a:buAutoNum type="arabicPeriod"/>
            </a:pPr>
            <a:r>
              <a:rPr lang="en-GB" sz="1600" spc="20" dirty="0">
                <a:solidFill>
                  <a:schemeClr val="tx1">
                    <a:lumMod val="85000"/>
                    <a:lumOff val="15000"/>
                  </a:schemeClr>
                </a:solidFill>
                <a:latin typeface="Open Sans" pitchFamily="34" charset="0"/>
                <a:ea typeface="Open Sans" pitchFamily="34" charset="0"/>
                <a:cs typeface="Open Sans" pitchFamily="34" charset="0"/>
              </a:rPr>
              <a:t>The act of murder is a punishable crime, even if you are seeking revenge for the murder of your parents.</a:t>
            </a:r>
          </a:p>
          <a:p>
            <a:pPr marL="342900" indent="-342900" algn="l" fontAlgn="auto">
              <a:lnSpc>
                <a:spcPts val="2200"/>
              </a:lnSpc>
              <a:spcAft>
                <a:spcPts val="600"/>
              </a:spcAft>
              <a:buFont typeface="+mj-lt"/>
              <a:buAutoNum type="arabicPeriod"/>
            </a:pPr>
            <a:r>
              <a:rPr lang="en-GB" sz="1600" spc="20" dirty="0">
                <a:solidFill>
                  <a:schemeClr val="tx1">
                    <a:lumMod val="85000"/>
                    <a:lumOff val="15000"/>
                  </a:schemeClr>
                </a:solidFill>
                <a:latin typeface="Open Sans" pitchFamily="34" charset="0"/>
                <a:ea typeface="Open Sans" pitchFamily="34" charset="0"/>
                <a:cs typeface="Open Sans" pitchFamily="34" charset="0"/>
              </a:rPr>
              <a:t>The mourning period for a King is six months to a year.</a:t>
            </a:r>
          </a:p>
        </p:txBody>
      </p:sp>
      <p:pic>
        <p:nvPicPr>
          <p:cNvPr id="11" name="Picture 10" descr="A picture containing person&#10;&#10;Description automatically generated">
            <a:extLst>
              <a:ext uri="{FF2B5EF4-FFF2-40B4-BE49-F238E27FC236}">
                <a16:creationId xmlns:a16="http://schemas.microsoft.com/office/drawing/2014/main" id="{A443C09F-E487-3608-3955-43D1BFDFF8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70809" y="0"/>
            <a:ext cx="3773191" cy="6858000"/>
          </a:xfrm>
          <a:prstGeom prst="rect">
            <a:avLst/>
          </a:prstGeom>
        </p:spPr>
      </p:pic>
    </p:spTree>
    <p:extLst>
      <p:ext uri="{BB962C8B-B14F-4D97-AF65-F5344CB8AC3E}">
        <p14:creationId xmlns:p14="http://schemas.microsoft.com/office/powerpoint/2010/main" val="3406939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dissolve">
                                      <p:cBhvr>
                                        <p:cTn id="7" dur="500"/>
                                        <p:tgtEl>
                                          <p:spTgt spid="2">
                                            <p:txEl>
                                              <p:pRg st="1" end="1"/>
                                            </p:txEl>
                                          </p:spTgt>
                                        </p:tgtEl>
                                      </p:cBhvr>
                                    </p:animEffect>
                                  </p:childTnLst>
                                </p:cTn>
                              </p:par>
                            </p:childTnLst>
                          </p:cTn>
                        </p:par>
                        <p:par>
                          <p:cTn id="8" fill="hold">
                            <p:stCondLst>
                              <p:cond delay="500"/>
                            </p:stCondLst>
                            <p:childTnLst>
                              <p:par>
                                <p:cTn id="9" presetID="9" presetClass="entr" presetSubtype="0" fill="hold" nodeType="afterEffect">
                                  <p:stCondLst>
                                    <p:cond delay="500"/>
                                  </p:stCondLst>
                                  <p:childTnLst>
                                    <p:set>
                                      <p:cBhvr>
                                        <p:cTn id="10" dur="1" fill="hold">
                                          <p:stCondLst>
                                            <p:cond delay="0"/>
                                          </p:stCondLst>
                                        </p:cTn>
                                        <p:tgtEl>
                                          <p:spTgt spid="2">
                                            <p:txEl>
                                              <p:pRg st="2" end="2"/>
                                            </p:txEl>
                                          </p:spTgt>
                                        </p:tgtEl>
                                        <p:attrNameLst>
                                          <p:attrName>style.visibility</p:attrName>
                                        </p:attrNameLst>
                                      </p:cBhvr>
                                      <p:to>
                                        <p:strVal val="visible"/>
                                      </p:to>
                                    </p:set>
                                    <p:animEffect transition="in" filter="dissolve">
                                      <p:cBhvr>
                                        <p:cTn id="11" dur="700"/>
                                        <p:tgtEl>
                                          <p:spTgt spid="2">
                                            <p:txEl>
                                              <p:pRg st="2" end="2"/>
                                            </p:txEl>
                                          </p:spTgt>
                                        </p:tgtEl>
                                      </p:cBhvr>
                                    </p:animEffect>
                                  </p:childTnLst>
                                </p:cTn>
                              </p:par>
                            </p:childTnLst>
                          </p:cTn>
                        </p:par>
                        <p:par>
                          <p:cTn id="12" fill="hold">
                            <p:stCondLst>
                              <p:cond delay="1700"/>
                            </p:stCondLst>
                            <p:childTnLst>
                              <p:par>
                                <p:cTn id="13" presetID="9" presetClass="entr" presetSubtype="0" fill="hold" nodeType="afterEffect">
                                  <p:stCondLst>
                                    <p:cond delay="500"/>
                                  </p:stCondLst>
                                  <p:childTnLst>
                                    <p:set>
                                      <p:cBhvr>
                                        <p:cTn id="14" dur="1" fill="hold">
                                          <p:stCondLst>
                                            <p:cond delay="0"/>
                                          </p:stCondLst>
                                        </p:cTn>
                                        <p:tgtEl>
                                          <p:spTgt spid="2">
                                            <p:txEl>
                                              <p:pRg st="3" end="3"/>
                                            </p:txEl>
                                          </p:spTgt>
                                        </p:tgtEl>
                                        <p:attrNameLst>
                                          <p:attrName>style.visibility</p:attrName>
                                        </p:attrNameLst>
                                      </p:cBhvr>
                                      <p:to>
                                        <p:strVal val="visible"/>
                                      </p:to>
                                    </p:set>
                                    <p:animEffect transition="in" filter="dissolve">
                                      <p:cBhvr>
                                        <p:cTn id="15" dur="700"/>
                                        <p:tgtEl>
                                          <p:spTgt spid="2">
                                            <p:txEl>
                                              <p:pRg st="3" end="3"/>
                                            </p:txEl>
                                          </p:spTgt>
                                        </p:tgtEl>
                                      </p:cBhvr>
                                    </p:animEffect>
                                  </p:childTnLst>
                                </p:cTn>
                              </p:par>
                            </p:childTnLst>
                          </p:cTn>
                        </p:par>
                        <p:par>
                          <p:cTn id="16" fill="hold">
                            <p:stCondLst>
                              <p:cond delay="2900"/>
                            </p:stCondLst>
                            <p:childTnLst>
                              <p:par>
                                <p:cTn id="17" presetID="9" presetClass="entr" presetSubtype="0" fill="hold" nodeType="afterEffect">
                                  <p:stCondLst>
                                    <p:cond delay="500"/>
                                  </p:stCondLst>
                                  <p:childTnLst>
                                    <p:set>
                                      <p:cBhvr>
                                        <p:cTn id="18" dur="1" fill="hold">
                                          <p:stCondLst>
                                            <p:cond delay="0"/>
                                          </p:stCondLst>
                                        </p:cTn>
                                        <p:tgtEl>
                                          <p:spTgt spid="2">
                                            <p:txEl>
                                              <p:pRg st="4" end="4"/>
                                            </p:txEl>
                                          </p:spTgt>
                                        </p:tgtEl>
                                        <p:attrNameLst>
                                          <p:attrName>style.visibility</p:attrName>
                                        </p:attrNameLst>
                                      </p:cBhvr>
                                      <p:to>
                                        <p:strVal val="visible"/>
                                      </p:to>
                                    </p:set>
                                    <p:animEffect transition="in" filter="dissolve">
                                      <p:cBhvr>
                                        <p:cTn id="19" dur="700"/>
                                        <p:tgtEl>
                                          <p:spTgt spid="2">
                                            <p:txEl>
                                              <p:pRg st="4" end="4"/>
                                            </p:txEl>
                                          </p:spTgt>
                                        </p:tgtEl>
                                      </p:cBhvr>
                                    </p:animEffect>
                                  </p:childTnLst>
                                </p:cTn>
                              </p:par>
                            </p:childTnLst>
                          </p:cTn>
                        </p:par>
                        <p:par>
                          <p:cTn id="20" fill="hold">
                            <p:stCondLst>
                              <p:cond delay="4100"/>
                            </p:stCondLst>
                            <p:childTnLst>
                              <p:par>
                                <p:cTn id="21" presetID="9" presetClass="entr" presetSubtype="0" fill="hold" nodeType="afterEffect">
                                  <p:stCondLst>
                                    <p:cond delay="500"/>
                                  </p:stCondLst>
                                  <p:childTnLst>
                                    <p:set>
                                      <p:cBhvr>
                                        <p:cTn id="22" dur="1" fill="hold">
                                          <p:stCondLst>
                                            <p:cond delay="0"/>
                                          </p:stCondLst>
                                        </p:cTn>
                                        <p:tgtEl>
                                          <p:spTgt spid="2">
                                            <p:txEl>
                                              <p:pRg st="5" end="5"/>
                                            </p:txEl>
                                          </p:spTgt>
                                        </p:tgtEl>
                                        <p:attrNameLst>
                                          <p:attrName>style.visibility</p:attrName>
                                        </p:attrNameLst>
                                      </p:cBhvr>
                                      <p:to>
                                        <p:strVal val="visible"/>
                                      </p:to>
                                    </p:set>
                                    <p:animEffect transition="in" filter="dissolve">
                                      <p:cBhvr>
                                        <p:cTn id="23" dur="700"/>
                                        <p:tgtEl>
                                          <p:spTgt spid="2">
                                            <p:txEl>
                                              <p:pRg st="5" end="5"/>
                                            </p:txEl>
                                          </p:spTgt>
                                        </p:tgtEl>
                                      </p:cBhvr>
                                    </p:animEffect>
                                  </p:childTnLst>
                                </p:cTn>
                              </p:par>
                            </p:childTnLst>
                          </p:cTn>
                        </p:par>
                        <p:par>
                          <p:cTn id="24" fill="hold">
                            <p:stCondLst>
                              <p:cond delay="5300"/>
                            </p:stCondLst>
                            <p:childTnLst>
                              <p:par>
                                <p:cTn id="25" presetID="9" presetClass="entr" presetSubtype="0" fill="hold" nodeType="afterEffect">
                                  <p:stCondLst>
                                    <p:cond delay="500"/>
                                  </p:stCondLst>
                                  <p:childTnLst>
                                    <p:set>
                                      <p:cBhvr>
                                        <p:cTn id="26" dur="1" fill="hold">
                                          <p:stCondLst>
                                            <p:cond delay="0"/>
                                          </p:stCondLst>
                                        </p:cTn>
                                        <p:tgtEl>
                                          <p:spTgt spid="2">
                                            <p:txEl>
                                              <p:pRg st="6" end="6"/>
                                            </p:txEl>
                                          </p:spTgt>
                                        </p:tgtEl>
                                        <p:attrNameLst>
                                          <p:attrName>style.visibility</p:attrName>
                                        </p:attrNameLst>
                                      </p:cBhvr>
                                      <p:to>
                                        <p:strVal val="visible"/>
                                      </p:to>
                                    </p:set>
                                    <p:animEffect transition="in" filter="dissolve">
                                      <p:cBhvr>
                                        <p:cTn id="27" dur="7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ctrTitle" idx="4294967295"/>
          </p:nvPr>
        </p:nvSpPr>
        <p:spPr bwMode="auto">
          <a:xfrm>
            <a:off x="0" y="530891"/>
            <a:ext cx="9144000" cy="6207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en-US" sz="3600" b="1" dirty="0">
                <a:solidFill>
                  <a:srgbClr val="BC7D23"/>
                </a:solidFill>
                <a:latin typeface="Open Sans" panose="020B0606030504020204" pitchFamily="34" charset="0"/>
                <a:ea typeface="Open Sans" panose="020B0606030504020204" pitchFamily="34" charset="0"/>
                <a:cs typeface="Open Sans" panose="020B0606030504020204" pitchFamily="34" charset="0"/>
              </a:rPr>
              <a:t>A King’s Rule Book</a:t>
            </a:r>
          </a:p>
        </p:txBody>
      </p:sp>
      <p:sp>
        <p:nvSpPr>
          <p:cNvPr id="2" name="TextBox 1">
            <a:extLst>
              <a:ext uri="{FF2B5EF4-FFF2-40B4-BE49-F238E27FC236}">
                <a16:creationId xmlns:a16="http://schemas.microsoft.com/office/drawing/2014/main" id="{66BA1EE0-CE8A-6C6A-ABA6-AB91EA41A906}"/>
              </a:ext>
            </a:extLst>
          </p:cNvPr>
          <p:cNvSpPr txBox="1"/>
          <p:nvPr/>
        </p:nvSpPr>
        <p:spPr>
          <a:xfrm>
            <a:off x="826420" y="1200649"/>
            <a:ext cx="7489027" cy="1687193"/>
          </a:xfrm>
          <a:prstGeom prst="rect">
            <a:avLst/>
          </a:prstGeom>
        </p:spPr>
        <p:txBody>
          <a:bodyPr wrap="square" lIns="0" rIns="0" rtlCol="0">
            <a:spAutoFit/>
          </a:bodyPr>
          <a:lstStyle/>
          <a:p>
            <a:pPr algn="l" fontAlgn="auto">
              <a:lnSpc>
                <a:spcPts val="2100"/>
              </a:lnSpc>
              <a:spcAft>
                <a:spcPts val="600"/>
              </a:spcAft>
            </a:pPr>
            <a:r>
              <a:rPr lang="en-GB" sz="1400" b="1" spc="30" dirty="0">
                <a:solidFill>
                  <a:srgbClr val="20B61C"/>
                </a:solidFill>
                <a:latin typeface="Open Sans" pitchFamily="34" charset="0"/>
                <a:ea typeface="Open Sans" pitchFamily="34" charset="0"/>
                <a:cs typeface="Open Sans" pitchFamily="34" charset="0"/>
              </a:rPr>
              <a:t>Kings are appointed by God – TRUE</a:t>
            </a:r>
            <a:br>
              <a:rPr lang="en-GB" sz="1400" b="1" spc="30" dirty="0">
                <a:solidFill>
                  <a:schemeClr val="tx1">
                    <a:lumMod val="85000"/>
                    <a:lumOff val="15000"/>
                  </a:schemeClr>
                </a:solidFill>
                <a:latin typeface="Open Sans" pitchFamily="34" charset="0"/>
                <a:ea typeface="Open Sans" pitchFamily="34" charset="0"/>
                <a:cs typeface="Open Sans" pitchFamily="34" charset="0"/>
              </a:rPr>
            </a:br>
            <a:r>
              <a:rPr lang="en-GB" sz="1400" spc="30" dirty="0">
                <a:solidFill>
                  <a:schemeClr val="tx1">
                    <a:lumMod val="85000"/>
                    <a:lumOff val="15000"/>
                  </a:schemeClr>
                </a:solidFill>
                <a:latin typeface="Open Sans" pitchFamily="34" charset="0"/>
                <a:ea typeface="Open Sans" pitchFamily="34" charset="0"/>
                <a:cs typeface="Open Sans" pitchFamily="34" charset="0"/>
              </a:rPr>
              <a:t>It was believed during this time that every person had their place in the world. This was called </a:t>
            </a:r>
            <a:r>
              <a:rPr lang="en-GB" sz="1400" b="1" spc="30" dirty="0">
                <a:solidFill>
                  <a:schemeClr val="tx1">
                    <a:lumMod val="85000"/>
                    <a:lumOff val="15000"/>
                  </a:schemeClr>
                </a:solidFill>
                <a:latin typeface="Open Sans" pitchFamily="34" charset="0"/>
                <a:ea typeface="Open Sans" pitchFamily="34" charset="0"/>
                <a:cs typeface="Open Sans" pitchFamily="34" charset="0"/>
              </a:rPr>
              <a:t>The Chain of Being</a:t>
            </a:r>
            <a:r>
              <a:rPr lang="en-GB" sz="1400" spc="30" dirty="0">
                <a:solidFill>
                  <a:schemeClr val="tx1">
                    <a:lumMod val="85000"/>
                    <a:lumOff val="15000"/>
                  </a:schemeClr>
                </a:solidFill>
                <a:latin typeface="Open Sans" pitchFamily="34" charset="0"/>
                <a:ea typeface="Open Sans" pitchFamily="34" charset="0"/>
                <a:cs typeface="Open Sans" pitchFamily="34" charset="0"/>
              </a:rPr>
              <a:t>, where God and religion were uppermost with everything else below. A king was the next important </a:t>
            </a:r>
            <a:r>
              <a:rPr lang="en-GB" sz="1400" i="1" spc="30" dirty="0">
                <a:solidFill>
                  <a:schemeClr val="tx1">
                    <a:lumMod val="85000"/>
                    <a:lumOff val="15000"/>
                  </a:schemeClr>
                </a:solidFill>
                <a:latin typeface="Open Sans" pitchFamily="34" charset="0"/>
                <a:ea typeface="Open Sans" pitchFamily="34" charset="0"/>
                <a:cs typeface="Open Sans" pitchFamily="34" charset="0"/>
              </a:rPr>
              <a:t>being</a:t>
            </a:r>
            <a:r>
              <a:rPr lang="en-GB" sz="1400" spc="30" dirty="0">
                <a:solidFill>
                  <a:schemeClr val="tx1">
                    <a:lumMod val="85000"/>
                    <a:lumOff val="15000"/>
                  </a:schemeClr>
                </a:solidFill>
                <a:latin typeface="Open Sans" pitchFamily="34" charset="0"/>
                <a:ea typeface="Open Sans" pitchFamily="34" charset="0"/>
                <a:cs typeface="Open Sans" pitchFamily="34" charset="0"/>
              </a:rPr>
              <a:t> on the list. It was believed that God had control of who was king (known as </a:t>
            </a:r>
            <a:r>
              <a:rPr lang="en-GB" sz="1400" b="1" spc="30" dirty="0">
                <a:solidFill>
                  <a:schemeClr val="tx1">
                    <a:lumMod val="85000"/>
                    <a:lumOff val="15000"/>
                  </a:schemeClr>
                </a:solidFill>
                <a:latin typeface="Open Sans" pitchFamily="34" charset="0"/>
                <a:ea typeface="Open Sans" pitchFamily="34" charset="0"/>
                <a:cs typeface="Open Sans" pitchFamily="34" charset="0"/>
              </a:rPr>
              <a:t>The Divine Right of Kings</a:t>
            </a:r>
            <a:r>
              <a:rPr lang="en-GB" sz="1400" spc="30" dirty="0">
                <a:solidFill>
                  <a:schemeClr val="tx1">
                    <a:lumMod val="85000"/>
                    <a:lumOff val="15000"/>
                  </a:schemeClr>
                </a:solidFill>
                <a:latin typeface="Open Sans" pitchFamily="34" charset="0"/>
                <a:ea typeface="Open Sans" pitchFamily="34" charset="0"/>
                <a:cs typeface="Open Sans" pitchFamily="34" charset="0"/>
              </a:rPr>
              <a:t>), and if you were to murder that King then the act would be punishable by God.</a:t>
            </a:r>
          </a:p>
        </p:txBody>
      </p:sp>
      <p:sp>
        <p:nvSpPr>
          <p:cNvPr id="4" name="TextBox 3">
            <a:extLst>
              <a:ext uri="{FF2B5EF4-FFF2-40B4-BE49-F238E27FC236}">
                <a16:creationId xmlns:a16="http://schemas.microsoft.com/office/drawing/2014/main" id="{4F72BA7D-4A1D-1AFA-B590-A38D41E1AD71}"/>
              </a:ext>
            </a:extLst>
          </p:cNvPr>
          <p:cNvSpPr txBox="1"/>
          <p:nvPr/>
        </p:nvSpPr>
        <p:spPr>
          <a:xfrm>
            <a:off x="826421" y="3012652"/>
            <a:ext cx="7489032" cy="879280"/>
          </a:xfrm>
          <a:prstGeom prst="rect">
            <a:avLst/>
          </a:prstGeom>
        </p:spPr>
        <p:txBody>
          <a:bodyPr wrap="square" lIns="0" rIns="0" rtlCol="0">
            <a:spAutoFit/>
          </a:bodyPr>
          <a:lstStyle/>
          <a:p>
            <a:pPr algn="l" fontAlgn="auto">
              <a:lnSpc>
                <a:spcPts val="2100"/>
              </a:lnSpc>
              <a:spcAft>
                <a:spcPts val="600"/>
              </a:spcAft>
            </a:pPr>
            <a:r>
              <a:rPr lang="en-GB" sz="1400" b="1" spc="30" dirty="0">
                <a:solidFill>
                  <a:srgbClr val="C00000"/>
                </a:solidFill>
                <a:latin typeface="Open Sans" pitchFamily="34" charset="0"/>
                <a:ea typeface="Open Sans" pitchFamily="34" charset="0"/>
                <a:cs typeface="Open Sans" pitchFamily="34" charset="0"/>
              </a:rPr>
              <a:t>Subjects are allowed to speak negatively about the King and face no consequences - FALSE </a:t>
            </a:r>
            <a:br>
              <a:rPr lang="en-GB" sz="1400" b="1" spc="30" dirty="0">
                <a:solidFill>
                  <a:schemeClr val="tx1">
                    <a:lumMod val="85000"/>
                    <a:lumOff val="15000"/>
                  </a:schemeClr>
                </a:solidFill>
                <a:latin typeface="Open Sans" pitchFamily="34" charset="0"/>
                <a:ea typeface="Open Sans" pitchFamily="34" charset="0"/>
                <a:cs typeface="Open Sans" pitchFamily="34" charset="0"/>
              </a:rPr>
            </a:br>
            <a:r>
              <a:rPr lang="en-GB" sz="1400" spc="30" dirty="0">
                <a:solidFill>
                  <a:schemeClr val="tx1">
                    <a:lumMod val="85000"/>
                    <a:lumOff val="15000"/>
                  </a:schemeClr>
                </a:solidFill>
                <a:latin typeface="Open Sans" pitchFamily="34" charset="0"/>
                <a:ea typeface="Open Sans" pitchFamily="34" charset="0"/>
                <a:cs typeface="Open Sans" pitchFamily="34" charset="0"/>
              </a:rPr>
              <a:t>This was considered as treason and was punishable by death.</a:t>
            </a:r>
          </a:p>
        </p:txBody>
      </p:sp>
      <p:sp>
        <p:nvSpPr>
          <p:cNvPr id="6" name="TextBox 5">
            <a:extLst>
              <a:ext uri="{FF2B5EF4-FFF2-40B4-BE49-F238E27FC236}">
                <a16:creationId xmlns:a16="http://schemas.microsoft.com/office/drawing/2014/main" id="{F5B0657C-CF8F-0B77-2DC2-1FEC247B1753}"/>
              </a:ext>
            </a:extLst>
          </p:cNvPr>
          <p:cNvSpPr txBox="1"/>
          <p:nvPr/>
        </p:nvSpPr>
        <p:spPr>
          <a:xfrm>
            <a:off x="826421" y="4016742"/>
            <a:ext cx="7491153" cy="340671"/>
          </a:xfrm>
          <a:prstGeom prst="rect">
            <a:avLst/>
          </a:prstGeom>
        </p:spPr>
        <p:txBody>
          <a:bodyPr wrap="square" lIns="0" rIns="0" rtlCol="0">
            <a:spAutoFit/>
          </a:bodyPr>
          <a:lstStyle/>
          <a:p>
            <a:pPr algn="l" fontAlgn="auto">
              <a:lnSpc>
                <a:spcPts val="2100"/>
              </a:lnSpc>
              <a:spcAft>
                <a:spcPts val="600"/>
              </a:spcAft>
            </a:pPr>
            <a:r>
              <a:rPr lang="en-GB" sz="1400" b="1" spc="30" dirty="0">
                <a:solidFill>
                  <a:srgbClr val="20B61C"/>
                </a:solidFill>
                <a:latin typeface="Open Sans" pitchFamily="34" charset="0"/>
                <a:ea typeface="Open Sans" pitchFamily="34" charset="0"/>
                <a:cs typeface="Open Sans" pitchFamily="34" charset="0"/>
              </a:rPr>
              <a:t>Honour is the most important value - TRUE</a:t>
            </a:r>
          </a:p>
        </p:txBody>
      </p:sp>
      <p:sp>
        <p:nvSpPr>
          <p:cNvPr id="7" name="TextBox 6">
            <a:extLst>
              <a:ext uri="{FF2B5EF4-FFF2-40B4-BE49-F238E27FC236}">
                <a16:creationId xmlns:a16="http://schemas.microsoft.com/office/drawing/2014/main" id="{A167AD27-391A-2972-A943-F8FEAB47DA65}"/>
              </a:ext>
            </a:extLst>
          </p:cNvPr>
          <p:cNvSpPr txBox="1"/>
          <p:nvPr/>
        </p:nvSpPr>
        <p:spPr>
          <a:xfrm>
            <a:off x="826421" y="4482223"/>
            <a:ext cx="7491157" cy="879280"/>
          </a:xfrm>
          <a:prstGeom prst="rect">
            <a:avLst/>
          </a:prstGeom>
        </p:spPr>
        <p:txBody>
          <a:bodyPr wrap="square" lIns="0" rIns="0" rtlCol="0">
            <a:spAutoFit/>
          </a:bodyPr>
          <a:lstStyle/>
          <a:p>
            <a:pPr algn="l" fontAlgn="auto">
              <a:lnSpc>
                <a:spcPts val="2100"/>
              </a:lnSpc>
              <a:spcAft>
                <a:spcPts val="600"/>
              </a:spcAft>
            </a:pPr>
            <a:r>
              <a:rPr lang="en-GB" sz="1400" b="1" spc="30" dirty="0">
                <a:solidFill>
                  <a:srgbClr val="C00000"/>
                </a:solidFill>
                <a:latin typeface="Open Sans" pitchFamily="34" charset="0"/>
                <a:ea typeface="Open Sans" pitchFamily="34" charset="0"/>
                <a:cs typeface="Open Sans" pitchFamily="34" charset="0"/>
              </a:rPr>
              <a:t>The act of murder is a punishable crime, even if you are seeking revenge for the murder of your parents – FALSE</a:t>
            </a:r>
            <a:br>
              <a:rPr lang="en-GB" sz="1400" b="1" spc="30" dirty="0">
                <a:solidFill>
                  <a:schemeClr val="tx1">
                    <a:lumMod val="85000"/>
                    <a:lumOff val="15000"/>
                  </a:schemeClr>
                </a:solidFill>
                <a:latin typeface="Open Sans" pitchFamily="34" charset="0"/>
                <a:ea typeface="Open Sans" pitchFamily="34" charset="0"/>
                <a:cs typeface="Open Sans" pitchFamily="34" charset="0"/>
              </a:rPr>
            </a:br>
            <a:r>
              <a:rPr lang="en-GB" sz="1400" spc="30" dirty="0">
                <a:solidFill>
                  <a:schemeClr val="tx1">
                    <a:lumMod val="85000"/>
                    <a:lumOff val="15000"/>
                  </a:schemeClr>
                </a:solidFill>
                <a:latin typeface="Open Sans" pitchFamily="34" charset="0"/>
                <a:ea typeface="Open Sans" pitchFamily="34" charset="0"/>
                <a:cs typeface="Open Sans" pitchFamily="34" charset="0"/>
              </a:rPr>
              <a:t>Getting revenge for the death of your parents was considered an exception to the law.</a:t>
            </a:r>
          </a:p>
        </p:txBody>
      </p:sp>
      <p:sp>
        <p:nvSpPr>
          <p:cNvPr id="8" name="TextBox 7">
            <a:extLst>
              <a:ext uri="{FF2B5EF4-FFF2-40B4-BE49-F238E27FC236}">
                <a16:creationId xmlns:a16="http://schemas.microsoft.com/office/drawing/2014/main" id="{ADFBBBA5-0C13-9F98-7AE9-3FD042BEC52B}"/>
              </a:ext>
            </a:extLst>
          </p:cNvPr>
          <p:cNvSpPr txBox="1"/>
          <p:nvPr/>
        </p:nvSpPr>
        <p:spPr>
          <a:xfrm>
            <a:off x="826421" y="5486313"/>
            <a:ext cx="7489022" cy="1148584"/>
          </a:xfrm>
          <a:prstGeom prst="rect">
            <a:avLst/>
          </a:prstGeom>
        </p:spPr>
        <p:txBody>
          <a:bodyPr wrap="square" lIns="0" rIns="0" rtlCol="0">
            <a:spAutoFit/>
          </a:bodyPr>
          <a:lstStyle/>
          <a:p>
            <a:pPr algn="l" fontAlgn="auto">
              <a:lnSpc>
                <a:spcPts val="2100"/>
              </a:lnSpc>
              <a:spcAft>
                <a:spcPts val="600"/>
              </a:spcAft>
            </a:pPr>
            <a:r>
              <a:rPr lang="en-GB" sz="1400" b="1" spc="30" dirty="0">
                <a:solidFill>
                  <a:srgbClr val="20B61C"/>
                </a:solidFill>
                <a:latin typeface="Open Sans" pitchFamily="34" charset="0"/>
                <a:ea typeface="Open Sans" pitchFamily="34" charset="0"/>
                <a:cs typeface="Open Sans" pitchFamily="34" charset="0"/>
              </a:rPr>
              <a:t>The mourning period for a King is six months to a year – TRUE</a:t>
            </a:r>
            <a:br>
              <a:rPr lang="en-GB" sz="1400" b="1" spc="30" dirty="0">
                <a:solidFill>
                  <a:schemeClr val="tx1">
                    <a:lumMod val="85000"/>
                    <a:lumOff val="15000"/>
                  </a:schemeClr>
                </a:solidFill>
                <a:latin typeface="Open Sans" pitchFamily="34" charset="0"/>
                <a:ea typeface="Open Sans" pitchFamily="34" charset="0"/>
                <a:cs typeface="Open Sans" pitchFamily="34" charset="0"/>
              </a:rPr>
            </a:br>
            <a:r>
              <a:rPr lang="en-GB" sz="1400" spc="30" dirty="0">
                <a:solidFill>
                  <a:schemeClr val="tx1">
                    <a:lumMod val="85000"/>
                    <a:lumOff val="15000"/>
                  </a:schemeClr>
                </a:solidFill>
                <a:latin typeface="Open Sans" pitchFamily="34" charset="0"/>
                <a:ea typeface="Open Sans" pitchFamily="34" charset="0"/>
                <a:cs typeface="Open Sans" pitchFamily="34" charset="0"/>
              </a:rPr>
              <a:t>Although often a king’s widow would remarry in the first year! During the time the play was written, however, grief was actually considered a weakness and a lack of respect for God, therefore any display of grief was heavily frowned upon.</a:t>
            </a:r>
          </a:p>
        </p:txBody>
      </p:sp>
      <p:cxnSp>
        <p:nvCxnSpPr>
          <p:cNvPr id="10" name="Straight Connector 9">
            <a:extLst>
              <a:ext uri="{FF2B5EF4-FFF2-40B4-BE49-F238E27FC236}">
                <a16:creationId xmlns:a16="http://schemas.microsoft.com/office/drawing/2014/main" id="{C6654F62-4D46-FF52-7F6E-21CD0E8C76A5}"/>
              </a:ext>
            </a:extLst>
          </p:cNvPr>
          <p:cNvCxnSpPr>
            <a:cxnSpLocks/>
          </p:cNvCxnSpPr>
          <p:nvPr/>
        </p:nvCxnSpPr>
        <p:spPr>
          <a:xfrm>
            <a:off x="614680" y="1246796"/>
            <a:ext cx="0" cy="1578902"/>
          </a:xfrm>
          <a:prstGeom prst="line">
            <a:avLst/>
          </a:prstGeom>
          <a:ln w="38100">
            <a:solidFill>
              <a:srgbClr val="20B61C"/>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0643D6A7-24DC-132F-B1DD-B22DD409CB84}"/>
              </a:ext>
            </a:extLst>
          </p:cNvPr>
          <p:cNvCxnSpPr>
            <a:cxnSpLocks/>
          </p:cNvCxnSpPr>
          <p:nvPr/>
        </p:nvCxnSpPr>
        <p:spPr>
          <a:xfrm>
            <a:off x="614680" y="4065717"/>
            <a:ext cx="0" cy="280661"/>
          </a:xfrm>
          <a:prstGeom prst="line">
            <a:avLst/>
          </a:prstGeom>
          <a:ln w="38100">
            <a:solidFill>
              <a:srgbClr val="20B61C"/>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CFE39051-731B-A013-6F46-720D42B49C4B}"/>
              </a:ext>
            </a:extLst>
          </p:cNvPr>
          <p:cNvCxnSpPr>
            <a:cxnSpLocks/>
          </p:cNvCxnSpPr>
          <p:nvPr/>
        </p:nvCxnSpPr>
        <p:spPr>
          <a:xfrm>
            <a:off x="614680" y="5551230"/>
            <a:ext cx="0" cy="1063373"/>
          </a:xfrm>
          <a:prstGeom prst="line">
            <a:avLst/>
          </a:prstGeom>
          <a:ln w="38100">
            <a:solidFill>
              <a:srgbClr val="20B61C"/>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417B4D2B-5910-7637-28AB-19EFBA5D66A7}"/>
              </a:ext>
            </a:extLst>
          </p:cNvPr>
          <p:cNvCxnSpPr>
            <a:cxnSpLocks/>
          </p:cNvCxnSpPr>
          <p:nvPr/>
        </p:nvCxnSpPr>
        <p:spPr>
          <a:xfrm flipH="1">
            <a:off x="612559" y="3047518"/>
            <a:ext cx="2121" cy="828346"/>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EB07EC46-0039-07B3-1371-E78D8247C8C7}"/>
              </a:ext>
            </a:extLst>
          </p:cNvPr>
          <p:cNvCxnSpPr>
            <a:cxnSpLocks/>
          </p:cNvCxnSpPr>
          <p:nvPr/>
        </p:nvCxnSpPr>
        <p:spPr>
          <a:xfrm>
            <a:off x="614680" y="4533977"/>
            <a:ext cx="0" cy="797823"/>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52345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dissolve">
                                      <p:cBhvr>
                                        <p:cTn id="7" dur="500"/>
                                        <p:tgtEl>
                                          <p:spTgt spid="33"/>
                                        </p:tgtEl>
                                      </p:cBhvr>
                                    </p:animEffect>
                                  </p:childTnLst>
                                </p:cTn>
                              </p:par>
                              <p:par>
                                <p:cTn id="8" presetID="9"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dissolv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dissolve">
                                      <p:cBhvr>
                                        <p:cTn id="15" dur="500"/>
                                        <p:tgtEl>
                                          <p:spTgt spid="20"/>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dissolve">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36"/>
                                        </p:tgtEl>
                                        <p:attrNameLst>
                                          <p:attrName>style.visibility</p:attrName>
                                        </p:attrNameLst>
                                      </p:cBhvr>
                                      <p:to>
                                        <p:strVal val="visible"/>
                                      </p:to>
                                    </p:set>
                                    <p:animEffect transition="in" filter="dissolve">
                                      <p:cBhvr>
                                        <p:cTn id="23" dur="500"/>
                                        <p:tgtEl>
                                          <p:spTgt spid="36"/>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dissolve">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dissolve">
                                      <p:cBhvr>
                                        <p:cTn id="31" dur="500"/>
                                        <p:tgtEl>
                                          <p:spTgt spid="25"/>
                                        </p:tgtEl>
                                      </p:cBhvr>
                                    </p:animEffect>
                                  </p:childTnLst>
                                </p:cTn>
                              </p:par>
                              <p:par>
                                <p:cTn id="32" presetID="9" presetClass="entr" presetSubtype="0" fill="hold" grpId="0"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dissolve">
                                      <p:cBhvr>
                                        <p:cTn id="3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A51C76C-685D-D59F-3DFC-D08129A66D22}"/>
              </a:ext>
            </a:extLst>
          </p:cNvPr>
          <p:cNvPicPr>
            <a:picLocks noChangeAspect="1"/>
          </p:cNvPicPr>
          <p:nvPr/>
        </p:nvPicPr>
        <p:blipFill>
          <a:blip r:embed="rId2"/>
          <a:stretch>
            <a:fillRect/>
          </a:stretch>
        </p:blipFill>
        <p:spPr>
          <a:xfrm>
            <a:off x="4601402" y="728663"/>
            <a:ext cx="3516228" cy="4969997"/>
          </a:xfrm>
          <a:prstGeom prst="rect">
            <a:avLst/>
          </a:prstGeom>
          <a:effectLst>
            <a:outerShdw blurRad="88900" sx="101000" sy="101000" algn="ctr" rotWithShape="0">
              <a:srgbClr val="000000">
                <a:alpha val="51000"/>
              </a:srgbClr>
            </a:outerShdw>
          </a:effectLst>
        </p:spPr>
      </p:pic>
      <p:pic>
        <p:nvPicPr>
          <p:cNvPr id="6" name="Picture 5">
            <a:extLst>
              <a:ext uri="{FF2B5EF4-FFF2-40B4-BE49-F238E27FC236}">
                <a16:creationId xmlns:a16="http://schemas.microsoft.com/office/drawing/2014/main" id="{929DAFCB-3C81-01F5-1C3A-5D1B84AFB435}"/>
              </a:ext>
            </a:extLst>
          </p:cNvPr>
          <p:cNvPicPr>
            <a:picLocks noChangeAspect="1"/>
          </p:cNvPicPr>
          <p:nvPr/>
        </p:nvPicPr>
        <p:blipFill>
          <a:blip r:embed="rId3"/>
          <a:stretch>
            <a:fillRect/>
          </a:stretch>
        </p:blipFill>
        <p:spPr>
          <a:xfrm>
            <a:off x="5412679" y="1345078"/>
            <a:ext cx="3516228" cy="4969997"/>
          </a:xfrm>
          <a:prstGeom prst="rect">
            <a:avLst/>
          </a:prstGeom>
          <a:effectLst>
            <a:outerShdw blurRad="88900" sx="101000" sy="101000" algn="ctr" rotWithShape="0">
              <a:srgbClr val="000000">
                <a:alpha val="51000"/>
              </a:srgbClr>
            </a:outerShdw>
          </a:effectLst>
        </p:spPr>
      </p:pic>
      <p:sp>
        <p:nvSpPr>
          <p:cNvPr id="7170" name="Title 1"/>
          <p:cNvSpPr>
            <a:spLocks noGrp="1"/>
          </p:cNvSpPr>
          <p:nvPr>
            <p:ph type="ctrTitle" idx="4294967295"/>
          </p:nvPr>
        </p:nvSpPr>
        <p:spPr bwMode="auto">
          <a:xfrm>
            <a:off x="0" y="1694093"/>
            <a:ext cx="9144000" cy="6207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23850" algn="l" eaLnBrk="1" hangingPunct="1"/>
            <a:r>
              <a:rPr lang="en-GB" altLang="en-US" sz="3600" b="1" dirty="0">
                <a:solidFill>
                  <a:srgbClr val="BC7D23"/>
                </a:solidFill>
                <a:latin typeface="Open Sans" panose="020B0606030504020204" pitchFamily="34" charset="0"/>
                <a:ea typeface="Open Sans" panose="020B0606030504020204" pitchFamily="34" charset="0"/>
                <a:cs typeface="Open Sans" panose="020B0606030504020204" pitchFamily="34" charset="0"/>
              </a:rPr>
              <a:t>The Plot</a:t>
            </a:r>
          </a:p>
        </p:txBody>
      </p:sp>
      <p:sp>
        <p:nvSpPr>
          <p:cNvPr id="2" name="TextBox 1">
            <a:extLst>
              <a:ext uri="{FF2B5EF4-FFF2-40B4-BE49-F238E27FC236}">
                <a16:creationId xmlns:a16="http://schemas.microsoft.com/office/drawing/2014/main" id="{1C8477E8-3F0C-E573-CB80-335552ADC9CE}"/>
              </a:ext>
            </a:extLst>
          </p:cNvPr>
          <p:cNvSpPr txBox="1"/>
          <p:nvPr/>
        </p:nvSpPr>
        <p:spPr>
          <a:xfrm>
            <a:off x="431799" y="2466414"/>
            <a:ext cx="3872921" cy="1552989"/>
          </a:xfrm>
          <a:prstGeom prst="rect">
            <a:avLst/>
          </a:prstGeom>
        </p:spPr>
        <p:txBody>
          <a:bodyPr wrap="square" lIns="0" rIns="0" rtlCol="0">
            <a:spAutoFit/>
          </a:bodyPr>
          <a:lstStyle/>
          <a:p>
            <a:pPr fontAlgn="auto">
              <a:lnSpc>
                <a:spcPts val="2300"/>
              </a:lnSpc>
              <a:spcAft>
                <a:spcPts val="600"/>
              </a:spcAft>
            </a:pPr>
            <a:r>
              <a:rPr lang="en-GB" sz="1800" spc="20" dirty="0">
                <a:solidFill>
                  <a:schemeClr val="tx1">
                    <a:lumMod val="85000"/>
                    <a:lumOff val="15000"/>
                  </a:schemeClr>
                </a:solidFill>
                <a:latin typeface="Open Sans" pitchFamily="34" charset="0"/>
                <a:ea typeface="Open Sans" pitchFamily="34" charset="0"/>
                <a:cs typeface="Open Sans" pitchFamily="34" charset="0"/>
              </a:rPr>
              <a:t>Using the </a:t>
            </a:r>
            <a:r>
              <a:rPr lang="en-GB" sz="1800" b="1" spc="20" dirty="0">
                <a:solidFill>
                  <a:schemeClr val="tx1">
                    <a:lumMod val="85000"/>
                    <a:lumOff val="15000"/>
                  </a:schemeClr>
                </a:solidFill>
                <a:latin typeface="Open Sans" pitchFamily="34" charset="0"/>
                <a:ea typeface="Open Sans" pitchFamily="34" charset="0"/>
                <a:cs typeface="Open Sans" pitchFamily="34" charset="0"/>
              </a:rPr>
              <a:t>Plot Sort</a:t>
            </a:r>
            <a:r>
              <a:rPr lang="en-GB" sz="1800" spc="20" dirty="0">
                <a:solidFill>
                  <a:schemeClr val="tx1">
                    <a:lumMod val="85000"/>
                    <a:lumOff val="15000"/>
                  </a:schemeClr>
                </a:solidFill>
                <a:latin typeface="Open Sans" pitchFamily="34" charset="0"/>
                <a:ea typeface="Open Sans" pitchFamily="34" charset="0"/>
                <a:cs typeface="Open Sans" pitchFamily="34" charset="0"/>
              </a:rPr>
              <a:t> worksheet, number the boxes to order the events chronologically. The sentence openers might help to give you some clues.</a:t>
            </a:r>
          </a:p>
        </p:txBody>
      </p:sp>
      <p:sp>
        <p:nvSpPr>
          <p:cNvPr id="7" name="TextBox 6">
            <a:extLst>
              <a:ext uri="{FF2B5EF4-FFF2-40B4-BE49-F238E27FC236}">
                <a16:creationId xmlns:a16="http://schemas.microsoft.com/office/drawing/2014/main" id="{F40EFFB7-6210-B405-0F42-69EC8EA5CA54}"/>
              </a:ext>
            </a:extLst>
          </p:cNvPr>
          <p:cNvSpPr txBox="1"/>
          <p:nvPr/>
        </p:nvSpPr>
        <p:spPr>
          <a:xfrm>
            <a:off x="571499" y="4300832"/>
            <a:ext cx="3593520" cy="963021"/>
          </a:xfrm>
          <a:prstGeom prst="rect">
            <a:avLst/>
          </a:prstGeom>
        </p:spPr>
        <p:txBody>
          <a:bodyPr wrap="square" lIns="0" rIns="0" rtlCol="0">
            <a:spAutoFit/>
          </a:bodyPr>
          <a:lstStyle/>
          <a:p>
            <a:pPr fontAlgn="auto">
              <a:lnSpc>
                <a:spcPts val="2300"/>
              </a:lnSpc>
              <a:spcAft>
                <a:spcPts val="600"/>
              </a:spcAft>
            </a:pPr>
            <a:r>
              <a:rPr lang="en-GB" sz="1800" spc="20" dirty="0">
                <a:solidFill>
                  <a:schemeClr val="tx1">
                    <a:lumMod val="85000"/>
                    <a:lumOff val="15000"/>
                  </a:schemeClr>
                </a:solidFill>
                <a:latin typeface="Open Sans" pitchFamily="34" charset="0"/>
                <a:ea typeface="Open Sans" pitchFamily="34" charset="0"/>
                <a:cs typeface="Open Sans" pitchFamily="34" charset="0"/>
              </a:rPr>
              <a:t>You may want to complete the activity in pencil in case you need to make any changes.</a:t>
            </a:r>
          </a:p>
        </p:txBody>
      </p:sp>
      <p:cxnSp>
        <p:nvCxnSpPr>
          <p:cNvPr id="9" name="Straight Connector 8">
            <a:extLst>
              <a:ext uri="{FF2B5EF4-FFF2-40B4-BE49-F238E27FC236}">
                <a16:creationId xmlns:a16="http://schemas.microsoft.com/office/drawing/2014/main" id="{493B162E-CDE3-8196-E1F7-CD9F52930E42}"/>
              </a:ext>
            </a:extLst>
          </p:cNvPr>
          <p:cNvCxnSpPr>
            <a:cxnSpLocks/>
          </p:cNvCxnSpPr>
          <p:nvPr/>
        </p:nvCxnSpPr>
        <p:spPr>
          <a:xfrm>
            <a:off x="431799" y="4315831"/>
            <a:ext cx="0" cy="929269"/>
          </a:xfrm>
          <a:prstGeom prst="line">
            <a:avLst/>
          </a:prstGeom>
          <a:ln w="38100">
            <a:solidFill>
              <a:srgbClr val="BC7D2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57104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par>
                                <p:cTn id="8" presetID="9"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dissolv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ctrTitle" idx="4294967295"/>
          </p:nvPr>
        </p:nvSpPr>
        <p:spPr bwMode="auto">
          <a:xfrm>
            <a:off x="0" y="922095"/>
            <a:ext cx="9144000" cy="6207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en-US" sz="3600" b="1" dirty="0">
                <a:solidFill>
                  <a:srgbClr val="BC7D23"/>
                </a:solidFill>
                <a:latin typeface="Open Sans" panose="020B0606030504020204" pitchFamily="34" charset="0"/>
                <a:ea typeface="Open Sans" panose="020B0606030504020204" pitchFamily="34" charset="0"/>
                <a:cs typeface="Open Sans" panose="020B0606030504020204" pitchFamily="34" charset="0"/>
              </a:rPr>
              <a:t>Character Relationships</a:t>
            </a:r>
          </a:p>
        </p:txBody>
      </p:sp>
      <p:sp>
        <p:nvSpPr>
          <p:cNvPr id="2" name="TextBox 1">
            <a:extLst>
              <a:ext uri="{FF2B5EF4-FFF2-40B4-BE49-F238E27FC236}">
                <a16:creationId xmlns:a16="http://schemas.microsoft.com/office/drawing/2014/main" id="{F879F6CF-A6E8-05D1-DE61-FF01674F2A0E}"/>
              </a:ext>
            </a:extLst>
          </p:cNvPr>
          <p:cNvSpPr txBox="1"/>
          <p:nvPr/>
        </p:nvSpPr>
        <p:spPr>
          <a:xfrm>
            <a:off x="431800" y="1694416"/>
            <a:ext cx="8280400" cy="1629933"/>
          </a:xfrm>
          <a:prstGeom prst="rect">
            <a:avLst/>
          </a:prstGeom>
        </p:spPr>
        <p:txBody>
          <a:bodyPr wrap="square" lIns="0" rIns="0" rtlCol="0">
            <a:spAutoFit/>
          </a:bodyPr>
          <a:lstStyle/>
          <a:p>
            <a:pPr algn="ctr" fontAlgn="auto">
              <a:lnSpc>
                <a:spcPts val="2300"/>
              </a:lnSpc>
              <a:spcAft>
                <a:spcPts val="600"/>
              </a:spcAft>
            </a:pPr>
            <a:r>
              <a:rPr lang="en-GB" sz="1800" spc="20" dirty="0">
                <a:solidFill>
                  <a:schemeClr val="tx1">
                    <a:lumMod val="85000"/>
                    <a:lumOff val="15000"/>
                  </a:schemeClr>
                </a:solidFill>
                <a:latin typeface="Open Sans" pitchFamily="34" charset="0"/>
                <a:ea typeface="Open Sans" pitchFamily="34" charset="0"/>
                <a:cs typeface="Open Sans" pitchFamily="34" charset="0"/>
              </a:rPr>
              <a:t>Now that you have an understanding of the play’s plot, it is important to ensure that you know who the characters are and how they </a:t>
            </a:r>
            <a:br>
              <a:rPr lang="en-GB" sz="1800" spc="20" dirty="0">
                <a:solidFill>
                  <a:schemeClr val="tx1">
                    <a:lumMod val="85000"/>
                    <a:lumOff val="15000"/>
                  </a:schemeClr>
                </a:solidFill>
                <a:latin typeface="Open Sans" pitchFamily="34" charset="0"/>
                <a:ea typeface="Open Sans" pitchFamily="34" charset="0"/>
                <a:cs typeface="Open Sans" pitchFamily="34" charset="0"/>
              </a:rPr>
            </a:br>
            <a:r>
              <a:rPr lang="en-GB" sz="1800" spc="20" dirty="0">
                <a:solidFill>
                  <a:schemeClr val="tx1">
                    <a:lumMod val="85000"/>
                    <a:lumOff val="15000"/>
                  </a:schemeClr>
                </a:solidFill>
                <a:latin typeface="Open Sans" pitchFamily="34" charset="0"/>
                <a:ea typeface="Open Sans" pitchFamily="34" charset="0"/>
                <a:cs typeface="Open Sans" pitchFamily="34" charset="0"/>
              </a:rPr>
              <a:t>relate to each other.</a:t>
            </a:r>
          </a:p>
          <a:p>
            <a:pPr algn="ctr" fontAlgn="auto">
              <a:lnSpc>
                <a:spcPts val="2300"/>
              </a:lnSpc>
              <a:spcAft>
                <a:spcPts val="600"/>
              </a:spcAft>
            </a:pPr>
            <a:r>
              <a:rPr lang="en-GB" sz="1800" spc="20" dirty="0">
                <a:solidFill>
                  <a:schemeClr val="tx1">
                    <a:lumMod val="85000"/>
                    <a:lumOff val="15000"/>
                  </a:schemeClr>
                </a:solidFill>
                <a:latin typeface="Open Sans" pitchFamily="34" charset="0"/>
                <a:ea typeface="Open Sans" pitchFamily="34" charset="0"/>
                <a:cs typeface="Open Sans" pitchFamily="34" charset="0"/>
              </a:rPr>
              <a:t>Using the plot summary that you have just completed, can you fill in the blanks of the </a:t>
            </a:r>
            <a:r>
              <a:rPr lang="en-GB" sz="1800" b="1" spc="20" dirty="0">
                <a:solidFill>
                  <a:schemeClr val="tx1">
                    <a:lumMod val="85000"/>
                    <a:lumOff val="15000"/>
                  </a:schemeClr>
                </a:solidFill>
                <a:latin typeface="Open Sans" pitchFamily="34" charset="0"/>
                <a:ea typeface="Open Sans" pitchFamily="34" charset="0"/>
                <a:cs typeface="Open Sans" pitchFamily="34" charset="0"/>
              </a:rPr>
              <a:t>Character Relationships</a:t>
            </a:r>
            <a:r>
              <a:rPr lang="en-GB" sz="1800" spc="20" dirty="0">
                <a:solidFill>
                  <a:schemeClr val="tx1">
                    <a:lumMod val="85000"/>
                    <a:lumOff val="15000"/>
                  </a:schemeClr>
                </a:solidFill>
                <a:latin typeface="Open Sans" pitchFamily="34" charset="0"/>
                <a:ea typeface="Open Sans" pitchFamily="34" charset="0"/>
                <a:cs typeface="Open Sans" pitchFamily="34" charset="0"/>
              </a:rPr>
              <a:t> worksheet?</a:t>
            </a:r>
          </a:p>
        </p:txBody>
      </p:sp>
      <p:sp>
        <p:nvSpPr>
          <p:cNvPr id="4" name="Rectangle 3">
            <a:extLst>
              <a:ext uri="{FF2B5EF4-FFF2-40B4-BE49-F238E27FC236}">
                <a16:creationId xmlns:a16="http://schemas.microsoft.com/office/drawing/2014/main" id="{A697976A-CD56-B710-2BE6-75F24A53FE86}"/>
              </a:ext>
            </a:extLst>
          </p:cNvPr>
          <p:cNvSpPr/>
          <p:nvPr/>
        </p:nvSpPr>
        <p:spPr>
          <a:xfrm>
            <a:off x="1470991" y="5935905"/>
            <a:ext cx="530087" cy="18659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F7728C9E-A5C4-63C5-5CC2-DAB745F30205}"/>
              </a:ext>
            </a:extLst>
          </p:cNvPr>
          <p:cNvSpPr/>
          <p:nvPr/>
        </p:nvSpPr>
        <p:spPr>
          <a:xfrm>
            <a:off x="3101009" y="5935905"/>
            <a:ext cx="530087" cy="18659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0DF82808-1A24-E8FD-E32D-EEAF5F5155C1}"/>
              </a:ext>
            </a:extLst>
          </p:cNvPr>
          <p:cNvSpPr/>
          <p:nvPr/>
        </p:nvSpPr>
        <p:spPr>
          <a:xfrm>
            <a:off x="5141844" y="5935905"/>
            <a:ext cx="530087" cy="18659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DF034398-0B75-4438-2928-4DABAD1BFA0B}"/>
              </a:ext>
            </a:extLst>
          </p:cNvPr>
          <p:cNvSpPr/>
          <p:nvPr/>
        </p:nvSpPr>
        <p:spPr>
          <a:xfrm>
            <a:off x="6718853" y="5935905"/>
            <a:ext cx="530087" cy="18659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a:extLst>
              <a:ext uri="{FF2B5EF4-FFF2-40B4-BE49-F238E27FC236}">
                <a16:creationId xmlns:a16="http://schemas.microsoft.com/office/drawing/2014/main" id="{64BB3BF1-2054-6B37-B8B8-EFDC8AA18085}"/>
              </a:ext>
            </a:extLst>
          </p:cNvPr>
          <p:cNvPicPr>
            <a:picLocks noChangeAspect="1"/>
          </p:cNvPicPr>
          <p:nvPr/>
        </p:nvPicPr>
        <p:blipFill>
          <a:blip r:embed="rId2"/>
          <a:stretch>
            <a:fillRect/>
          </a:stretch>
        </p:blipFill>
        <p:spPr>
          <a:xfrm>
            <a:off x="864625" y="3980990"/>
            <a:ext cx="7617950" cy="5389631"/>
          </a:xfrm>
          <a:prstGeom prst="rect">
            <a:avLst/>
          </a:prstGeom>
          <a:effectLst>
            <a:outerShdw blurRad="88900" sx="101000" sy="101000" algn="ctr" rotWithShape="0">
              <a:srgbClr val="000000">
                <a:alpha val="51000"/>
              </a:srgbClr>
            </a:outerShdw>
          </a:effectLst>
        </p:spPr>
      </p:pic>
    </p:spTree>
    <p:extLst>
      <p:ext uri="{BB962C8B-B14F-4D97-AF65-F5344CB8AC3E}">
        <p14:creationId xmlns:p14="http://schemas.microsoft.com/office/powerpoint/2010/main" val="3441929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16065E9-EA6A-9B94-5DD0-23B84A69366C}"/>
              </a:ext>
            </a:extLst>
          </p:cNvPr>
          <p:cNvSpPr/>
          <p:nvPr/>
        </p:nvSpPr>
        <p:spPr>
          <a:xfrm>
            <a:off x="5035880" y="0"/>
            <a:ext cx="4108119" cy="6858000"/>
          </a:xfrm>
          <a:prstGeom prst="rect">
            <a:avLst/>
          </a:prstGeom>
          <a:solidFill>
            <a:srgbClr val="D7B663">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70" name="Title 1"/>
          <p:cNvSpPr>
            <a:spLocks noGrp="1"/>
          </p:cNvSpPr>
          <p:nvPr>
            <p:ph type="ctrTitle" idx="4294967295"/>
          </p:nvPr>
        </p:nvSpPr>
        <p:spPr bwMode="auto">
          <a:xfrm>
            <a:off x="0" y="604043"/>
            <a:ext cx="9144000" cy="114498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57188" algn="l" eaLnBrk="1" hangingPunct="1"/>
            <a:r>
              <a:rPr lang="en-GB" altLang="en-US" sz="3600" b="1" dirty="0">
                <a:solidFill>
                  <a:srgbClr val="BC7D23"/>
                </a:solidFill>
                <a:latin typeface="Open Sans" panose="020B0606030504020204" pitchFamily="34" charset="0"/>
                <a:ea typeface="Open Sans" panose="020B0606030504020204" pitchFamily="34" charset="0"/>
                <a:cs typeface="Open Sans" panose="020B0606030504020204" pitchFamily="34" charset="0"/>
              </a:rPr>
              <a:t>Reviewing </a:t>
            </a:r>
            <a:br>
              <a:rPr lang="en-GB" altLang="en-US" sz="3600" b="1" dirty="0">
                <a:solidFill>
                  <a:srgbClr val="BC7D23"/>
                </a:solidFill>
                <a:latin typeface="Open Sans" panose="020B0606030504020204" pitchFamily="34" charset="0"/>
                <a:ea typeface="Open Sans" panose="020B0606030504020204" pitchFamily="34" charset="0"/>
                <a:cs typeface="Open Sans" panose="020B0606030504020204" pitchFamily="34" charset="0"/>
              </a:rPr>
            </a:br>
            <a:r>
              <a:rPr lang="en-GB" altLang="en-US" sz="3600" b="1" dirty="0">
                <a:solidFill>
                  <a:srgbClr val="BC7D23"/>
                </a:solidFill>
                <a:latin typeface="Open Sans" panose="020B0606030504020204" pitchFamily="34" charset="0"/>
                <a:ea typeface="Open Sans" panose="020B0606030504020204" pitchFamily="34" charset="0"/>
                <a:cs typeface="Open Sans" panose="020B0606030504020204" pitchFamily="34" charset="0"/>
              </a:rPr>
              <a:t>the Rules</a:t>
            </a:r>
          </a:p>
        </p:txBody>
      </p:sp>
      <p:sp>
        <p:nvSpPr>
          <p:cNvPr id="2" name="TextBox 1">
            <a:extLst>
              <a:ext uri="{FF2B5EF4-FFF2-40B4-BE49-F238E27FC236}">
                <a16:creationId xmlns:a16="http://schemas.microsoft.com/office/drawing/2014/main" id="{9A816364-8D69-75F5-6002-CBDE2D7A082F}"/>
              </a:ext>
            </a:extLst>
          </p:cNvPr>
          <p:cNvSpPr txBox="1"/>
          <p:nvPr/>
        </p:nvSpPr>
        <p:spPr>
          <a:xfrm>
            <a:off x="431798" y="1792336"/>
            <a:ext cx="3914913" cy="1552989"/>
          </a:xfrm>
          <a:prstGeom prst="rect">
            <a:avLst/>
          </a:prstGeom>
        </p:spPr>
        <p:txBody>
          <a:bodyPr wrap="square" lIns="0" rIns="0" rtlCol="0">
            <a:spAutoFit/>
          </a:bodyPr>
          <a:lstStyle/>
          <a:p>
            <a:pPr algn="l" fontAlgn="auto">
              <a:lnSpc>
                <a:spcPts val="2300"/>
              </a:lnSpc>
              <a:spcAft>
                <a:spcPts val="600"/>
              </a:spcAft>
            </a:pPr>
            <a:r>
              <a:rPr lang="en-GB" sz="1800" spc="20" dirty="0">
                <a:solidFill>
                  <a:schemeClr val="tx1">
                    <a:lumMod val="85000"/>
                    <a:lumOff val="15000"/>
                  </a:schemeClr>
                </a:solidFill>
                <a:latin typeface="Open Sans" pitchFamily="34" charset="0"/>
                <a:ea typeface="Open Sans" pitchFamily="34" charset="0"/>
                <a:cs typeface="Open Sans" pitchFamily="34" charset="0"/>
              </a:rPr>
              <a:t>Remind yourself of the rules that we looked at at the beginning of the lesson. </a:t>
            </a:r>
            <a:r>
              <a:rPr lang="en-GB" sz="1800" b="1" spc="20" dirty="0">
                <a:solidFill>
                  <a:schemeClr val="tx1">
                    <a:lumMod val="85000"/>
                    <a:lumOff val="15000"/>
                  </a:schemeClr>
                </a:solidFill>
                <a:latin typeface="Open Sans" pitchFamily="34" charset="0"/>
                <a:ea typeface="Open Sans" pitchFamily="34" charset="0"/>
                <a:cs typeface="Open Sans" pitchFamily="34" charset="0"/>
              </a:rPr>
              <a:t>Discuss with a partner</a:t>
            </a:r>
            <a:r>
              <a:rPr lang="en-GB" sz="1800" spc="20" dirty="0">
                <a:solidFill>
                  <a:schemeClr val="tx1">
                    <a:lumMod val="85000"/>
                    <a:lumOff val="15000"/>
                  </a:schemeClr>
                </a:solidFill>
                <a:latin typeface="Open Sans" pitchFamily="34" charset="0"/>
                <a:ea typeface="Open Sans" pitchFamily="34" charset="0"/>
                <a:cs typeface="Open Sans" pitchFamily="34" charset="0"/>
              </a:rPr>
              <a:t> which rules are broken, bent or followed within </a:t>
            </a:r>
            <a:r>
              <a:rPr lang="en-GB" sz="1800" i="1" spc="20" dirty="0">
                <a:solidFill>
                  <a:schemeClr val="tx1">
                    <a:lumMod val="85000"/>
                    <a:lumOff val="15000"/>
                  </a:schemeClr>
                </a:solidFill>
                <a:latin typeface="Open Sans" pitchFamily="34" charset="0"/>
                <a:ea typeface="Open Sans" pitchFamily="34" charset="0"/>
                <a:cs typeface="Open Sans" pitchFamily="34" charset="0"/>
              </a:rPr>
              <a:t>Hamlet</a:t>
            </a:r>
            <a:r>
              <a:rPr lang="en-GB" sz="1800" spc="20" dirty="0">
                <a:solidFill>
                  <a:schemeClr val="tx1">
                    <a:lumMod val="85000"/>
                    <a:lumOff val="15000"/>
                  </a:schemeClr>
                </a:solidFill>
                <a:latin typeface="Open Sans" pitchFamily="34" charset="0"/>
                <a:ea typeface="Open Sans" pitchFamily="34" charset="0"/>
                <a:cs typeface="Open Sans" pitchFamily="34" charset="0"/>
              </a:rPr>
              <a:t>, and how?</a:t>
            </a:r>
          </a:p>
        </p:txBody>
      </p:sp>
      <p:sp>
        <p:nvSpPr>
          <p:cNvPr id="3" name="TextBox 2">
            <a:extLst>
              <a:ext uri="{FF2B5EF4-FFF2-40B4-BE49-F238E27FC236}">
                <a16:creationId xmlns:a16="http://schemas.microsoft.com/office/drawing/2014/main" id="{A16A5FD2-42BB-2D79-904B-7327ED0A3A96}"/>
              </a:ext>
            </a:extLst>
          </p:cNvPr>
          <p:cNvSpPr txBox="1"/>
          <p:nvPr/>
        </p:nvSpPr>
        <p:spPr>
          <a:xfrm>
            <a:off x="5340652" y="604043"/>
            <a:ext cx="3498573" cy="5845639"/>
          </a:xfrm>
          <a:prstGeom prst="rect">
            <a:avLst/>
          </a:prstGeom>
        </p:spPr>
        <p:txBody>
          <a:bodyPr wrap="square" lIns="0" rIns="0" rtlCol="0">
            <a:spAutoFit/>
          </a:bodyPr>
          <a:lstStyle/>
          <a:p>
            <a:pPr marL="342900" indent="-342900" algn="l" fontAlgn="auto">
              <a:lnSpc>
                <a:spcPts val="2200"/>
              </a:lnSpc>
              <a:spcAft>
                <a:spcPts val="600"/>
              </a:spcAft>
              <a:buFont typeface="+mj-lt"/>
              <a:buAutoNum type="arabicPeriod"/>
            </a:pPr>
            <a:r>
              <a:rPr lang="en-GB" sz="1600" spc="20" dirty="0">
                <a:solidFill>
                  <a:schemeClr val="tx1">
                    <a:lumMod val="85000"/>
                    <a:lumOff val="15000"/>
                  </a:schemeClr>
                </a:solidFill>
                <a:latin typeface="Open Sans" pitchFamily="34" charset="0"/>
                <a:ea typeface="Open Sans" pitchFamily="34" charset="0"/>
                <a:cs typeface="Open Sans" pitchFamily="34" charset="0"/>
              </a:rPr>
              <a:t>Kings are appointed by God.</a:t>
            </a:r>
          </a:p>
          <a:p>
            <a:pPr marL="342900" indent="-342900" algn="l" fontAlgn="auto">
              <a:lnSpc>
                <a:spcPts val="2200"/>
              </a:lnSpc>
              <a:spcAft>
                <a:spcPts val="600"/>
              </a:spcAft>
              <a:buFont typeface="+mj-lt"/>
              <a:buAutoNum type="arabicPeriod"/>
            </a:pPr>
            <a:r>
              <a:rPr lang="en-GB" sz="1600" spc="20" dirty="0">
                <a:solidFill>
                  <a:schemeClr val="tx1">
                    <a:lumMod val="85000"/>
                    <a:lumOff val="15000"/>
                  </a:schemeClr>
                </a:solidFill>
                <a:latin typeface="Open Sans" pitchFamily="34" charset="0"/>
                <a:ea typeface="Open Sans" pitchFamily="34" charset="0"/>
                <a:cs typeface="Open Sans" pitchFamily="34" charset="0"/>
              </a:rPr>
              <a:t>It is treasonous to speak negatively about the King.</a:t>
            </a:r>
          </a:p>
          <a:p>
            <a:pPr marL="342900" indent="-342900" algn="l" fontAlgn="auto">
              <a:lnSpc>
                <a:spcPts val="2200"/>
              </a:lnSpc>
              <a:spcAft>
                <a:spcPts val="600"/>
              </a:spcAft>
              <a:buFont typeface="+mj-lt"/>
              <a:buAutoNum type="arabicPeriod"/>
            </a:pPr>
            <a:r>
              <a:rPr lang="en-GB" sz="1600" spc="20" dirty="0">
                <a:solidFill>
                  <a:schemeClr val="tx1">
                    <a:lumMod val="85000"/>
                    <a:lumOff val="15000"/>
                  </a:schemeClr>
                </a:solidFill>
                <a:latin typeface="Open Sans" pitchFamily="34" charset="0"/>
                <a:ea typeface="Open Sans" pitchFamily="34" charset="0"/>
                <a:cs typeface="Open Sans" pitchFamily="34" charset="0"/>
              </a:rPr>
              <a:t>Honour is the most </a:t>
            </a:r>
            <a:br>
              <a:rPr lang="en-GB" sz="1600" spc="20" dirty="0">
                <a:solidFill>
                  <a:schemeClr val="tx1">
                    <a:lumMod val="85000"/>
                    <a:lumOff val="15000"/>
                  </a:schemeClr>
                </a:solidFill>
                <a:latin typeface="Open Sans" pitchFamily="34" charset="0"/>
                <a:ea typeface="Open Sans" pitchFamily="34" charset="0"/>
                <a:cs typeface="Open Sans" pitchFamily="34" charset="0"/>
              </a:rPr>
            </a:br>
            <a:r>
              <a:rPr lang="en-GB" sz="1600" spc="20" dirty="0">
                <a:solidFill>
                  <a:schemeClr val="tx1">
                    <a:lumMod val="85000"/>
                    <a:lumOff val="15000"/>
                  </a:schemeClr>
                </a:solidFill>
                <a:latin typeface="Open Sans" pitchFamily="34" charset="0"/>
                <a:ea typeface="Open Sans" pitchFamily="34" charset="0"/>
                <a:cs typeface="Open Sans" pitchFamily="34" charset="0"/>
              </a:rPr>
              <a:t>important value.</a:t>
            </a:r>
          </a:p>
          <a:p>
            <a:pPr marL="342900" indent="-342900" algn="l" fontAlgn="auto">
              <a:lnSpc>
                <a:spcPts val="2200"/>
              </a:lnSpc>
              <a:spcAft>
                <a:spcPts val="600"/>
              </a:spcAft>
              <a:buFont typeface="+mj-lt"/>
              <a:buAutoNum type="arabicPeriod"/>
            </a:pPr>
            <a:r>
              <a:rPr lang="en-GB" sz="1600" spc="20" dirty="0">
                <a:solidFill>
                  <a:schemeClr val="tx1">
                    <a:lumMod val="85000"/>
                    <a:lumOff val="15000"/>
                  </a:schemeClr>
                </a:solidFill>
                <a:latin typeface="Open Sans" pitchFamily="34" charset="0"/>
                <a:ea typeface="Open Sans" pitchFamily="34" charset="0"/>
                <a:cs typeface="Open Sans" pitchFamily="34" charset="0"/>
              </a:rPr>
              <a:t>Seeking revenge for the death of a parent is an exception to the law.</a:t>
            </a:r>
          </a:p>
          <a:p>
            <a:pPr marL="342900" indent="-342900" algn="l" fontAlgn="auto">
              <a:lnSpc>
                <a:spcPts val="2200"/>
              </a:lnSpc>
              <a:spcAft>
                <a:spcPts val="600"/>
              </a:spcAft>
              <a:buFont typeface="+mj-lt"/>
              <a:buAutoNum type="arabicPeriod"/>
            </a:pPr>
            <a:r>
              <a:rPr lang="en-GB" sz="1600" spc="20" dirty="0">
                <a:solidFill>
                  <a:schemeClr val="tx1">
                    <a:lumMod val="85000"/>
                    <a:lumOff val="15000"/>
                  </a:schemeClr>
                </a:solidFill>
                <a:latin typeface="Open Sans" pitchFamily="34" charset="0"/>
                <a:ea typeface="Open Sans" pitchFamily="34" charset="0"/>
                <a:cs typeface="Open Sans" pitchFamily="34" charset="0"/>
              </a:rPr>
              <a:t>The mourning period for a King is six months to a year (but do not show grief when you are mourning an ordinary person!)</a:t>
            </a:r>
          </a:p>
          <a:p>
            <a:pPr algn="ctr" fontAlgn="auto">
              <a:lnSpc>
                <a:spcPts val="2200"/>
              </a:lnSpc>
              <a:spcAft>
                <a:spcPts val="1200"/>
              </a:spcAft>
            </a:pPr>
            <a:r>
              <a:rPr lang="en-GB" sz="1600" b="1" spc="20" dirty="0">
                <a:solidFill>
                  <a:schemeClr val="tx1">
                    <a:lumMod val="85000"/>
                    <a:lumOff val="15000"/>
                  </a:schemeClr>
                </a:solidFill>
                <a:latin typeface="Open Sans" pitchFamily="34" charset="0"/>
                <a:ea typeface="Open Sans" pitchFamily="34" charset="0"/>
                <a:cs typeface="Open Sans" pitchFamily="34" charset="0"/>
              </a:rPr>
              <a:t>Below are some keywords that you might find useful in </a:t>
            </a:r>
            <a:br>
              <a:rPr lang="en-GB" sz="1600" b="1" spc="20" dirty="0">
                <a:solidFill>
                  <a:schemeClr val="tx1">
                    <a:lumMod val="85000"/>
                    <a:lumOff val="15000"/>
                  </a:schemeClr>
                </a:solidFill>
                <a:latin typeface="Open Sans" pitchFamily="34" charset="0"/>
                <a:ea typeface="Open Sans" pitchFamily="34" charset="0"/>
                <a:cs typeface="Open Sans" pitchFamily="34" charset="0"/>
              </a:rPr>
            </a:br>
            <a:r>
              <a:rPr lang="en-GB" sz="1600" b="1" spc="20" dirty="0">
                <a:solidFill>
                  <a:schemeClr val="tx1">
                    <a:lumMod val="85000"/>
                    <a:lumOff val="15000"/>
                  </a:schemeClr>
                </a:solidFill>
                <a:latin typeface="Open Sans" pitchFamily="34" charset="0"/>
                <a:ea typeface="Open Sans" pitchFamily="34" charset="0"/>
                <a:cs typeface="Open Sans" pitchFamily="34" charset="0"/>
              </a:rPr>
              <a:t>your response:</a:t>
            </a:r>
          </a:p>
          <a:p>
            <a:pPr algn="l" fontAlgn="auto">
              <a:lnSpc>
                <a:spcPts val="2200"/>
              </a:lnSpc>
              <a:spcAft>
                <a:spcPts val="600"/>
              </a:spcAft>
            </a:pPr>
            <a:r>
              <a:rPr lang="en-GB" sz="1600" b="1" spc="20" dirty="0">
                <a:solidFill>
                  <a:schemeClr val="tx1">
                    <a:lumMod val="85000"/>
                    <a:lumOff val="15000"/>
                  </a:schemeClr>
                </a:solidFill>
                <a:latin typeface="Open Sans" pitchFamily="34" charset="0"/>
                <a:ea typeface="Open Sans" pitchFamily="34" charset="0"/>
                <a:cs typeface="Open Sans" pitchFamily="34" charset="0"/>
              </a:rPr>
              <a:t>Chain of Being                   Divine</a:t>
            </a:r>
          </a:p>
          <a:p>
            <a:pPr algn="l" fontAlgn="auto">
              <a:lnSpc>
                <a:spcPts val="2200"/>
              </a:lnSpc>
              <a:spcAft>
                <a:spcPts val="600"/>
              </a:spcAft>
            </a:pPr>
            <a:r>
              <a:rPr lang="en-GB" sz="1600" b="1" spc="20" dirty="0">
                <a:solidFill>
                  <a:schemeClr val="tx1">
                    <a:lumMod val="85000"/>
                    <a:lumOff val="15000"/>
                  </a:schemeClr>
                </a:solidFill>
                <a:latin typeface="Open Sans" pitchFamily="34" charset="0"/>
                <a:ea typeface="Open Sans" pitchFamily="34" charset="0"/>
                <a:cs typeface="Open Sans" pitchFamily="34" charset="0"/>
              </a:rPr>
              <a:t>Right of Kings   	         Punishable</a:t>
            </a:r>
          </a:p>
          <a:p>
            <a:pPr algn="l" fontAlgn="auto">
              <a:lnSpc>
                <a:spcPts val="2200"/>
              </a:lnSpc>
              <a:spcAft>
                <a:spcPts val="600"/>
              </a:spcAft>
            </a:pPr>
            <a:r>
              <a:rPr lang="en-GB" sz="1600" b="1" spc="20" dirty="0">
                <a:solidFill>
                  <a:schemeClr val="tx1">
                    <a:lumMod val="85000"/>
                    <a:lumOff val="15000"/>
                  </a:schemeClr>
                </a:solidFill>
                <a:latin typeface="Open Sans" pitchFamily="34" charset="0"/>
                <a:ea typeface="Open Sans" pitchFamily="34" charset="0"/>
                <a:cs typeface="Open Sans" pitchFamily="34" charset="0"/>
              </a:rPr>
              <a:t>       Widow                       Weakness</a:t>
            </a:r>
          </a:p>
        </p:txBody>
      </p:sp>
      <p:pic>
        <p:nvPicPr>
          <p:cNvPr id="5" name="Picture 4" descr="An open book on a table&#10;&#10;Description automatically generated with medium confidence">
            <a:extLst>
              <a:ext uri="{FF2B5EF4-FFF2-40B4-BE49-F238E27FC236}">
                <a16:creationId xmlns:a16="http://schemas.microsoft.com/office/drawing/2014/main" id="{96E345F3-5EA9-55E1-F4D6-FB9D5560BAA2}"/>
              </a:ext>
            </a:extLst>
          </p:cNvPr>
          <p:cNvPicPr>
            <a:picLocks noChangeAspect="1"/>
          </p:cNvPicPr>
          <p:nvPr/>
        </p:nvPicPr>
        <p:blipFill rotWithShape="1">
          <a:blip r:embed="rId2">
            <a:extLst>
              <a:ext uri="{28A0092B-C50C-407E-A947-70E740481C1C}">
                <a14:useLocalDpi xmlns:a14="http://schemas.microsoft.com/office/drawing/2010/main" val="0"/>
              </a:ext>
            </a:extLst>
          </a:blip>
          <a:srcRect l="3709" t="23181" r="3709"/>
          <a:stretch/>
        </p:blipFill>
        <p:spPr>
          <a:xfrm>
            <a:off x="431799" y="3512675"/>
            <a:ext cx="3914913" cy="2556600"/>
          </a:xfrm>
          <a:prstGeom prst="rect">
            <a:avLst/>
          </a:prstGeom>
        </p:spPr>
      </p:pic>
      <p:sp>
        <p:nvSpPr>
          <p:cNvPr id="4" name="TextBox 3">
            <a:extLst>
              <a:ext uri="{FF2B5EF4-FFF2-40B4-BE49-F238E27FC236}">
                <a16:creationId xmlns:a16="http://schemas.microsoft.com/office/drawing/2014/main" id="{6CAC3796-DD63-93DB-C360-BDC3242C4ED5}"/>
              </a:ext>
            </a:extLst>
          </p:cNvPr>
          <p:cNvSpPr txBox="1"/>
          <p:nvPr/>
        </p:nvSpPr>
        <p:spPr>
          <a:xfrm>
            <a:off x="-41796" y="5672321"/>
            <a:ext cx="3533141" cy="793908"/>
          </a:xfrm>
          <a:prstGeom prst="rect">
            <a:avLst/>
          </a:prstGeom>
          <a:solidFill>
            <a:srgbClr val="BC7D23">
              <a:alpha val="89804"/>
            </a:srgbClr>
          </a:solidFill>
          <a:ln w="19050">
            <a:solidFill>
              <a:srgbClr val="BC7D23"/>
            </a:solidFill>
          </a:ln>
        </p:spPr>
        <p:txBody>
          <a:bodyPr wrap="square" lIns="503999" tIns="108000" rIns="108000" bIns="108000" rtlCol="0">
            <a:spAutoFit/>
          </a:bodyPr>
          <a:lstStyle/>
          <a:p>
            <a:pPr algn="l" fontAlgn="auto">
              <a:lnSpc>
                <a:spcPts val="2300"/>
              </a:lnSpc>
              <a:spcAft>
                <a:spcPts val="600"/>
              </a:spcAft>
            </a:pPr>
            <a:r>
              <a:rPr lang="en-GB" sz="1800" b="1" spc="20" dirty="0">
                <a:solidFill>
                  <a:schemeClr val="bg1">
                    <a:lumMod val="95000"/>
                  </a:schemeClr>
                </a:solidFill>
                <a:latin typeface="Open Sans" pitchFamily="34" charset="0"/>
                <a:ea typeface="Open Sans" pitchFamily="34" charset="0"/>
                <a:cs typeface="Open Sans" pitchFamily="34" charset="0"/>
              </a:rPr>
              <a:t>Why do you think Shakespeare did this?</a:t>
            </a:r>
          </a:p>
        </p:txBody>
      </p:sp>
    </p:spTree>
    <p:extLst>
      <p:ext uri="{BB962C8B-B14F-4D97-AF65-F5344CB8AC3E}">
        <p14:creationId xmlns:p14="http://schemas.microsoft.com/office/powerpoint/2010/main" val="4002891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dissolve">
                                      <p:cBhvr>
                                        <p:cTn id="11" dur="700"/>
                                        <p:tgtEl>
                                          <p:spTgt spid="3">
                                            <p:txEl>
                                              <p:pRg st="1" end="1"/>
                                            </p:txEl>
                                          </p:spTgt>
                                        </p:tgtEl>
                                      </p:cBhvr>
                                    </p:animEffect>
                                  </p:childTnLst>
                                </p:cTn>
                              </p:par>
                            </p:childTnLst>
                          </p:cTn>
                        </p:par>
                        <p:par>
                          <p:cTn id="12" fill="hold">
                            <p:stCondLst>
                              <p:cond delay="1200"/>
                            </p:stCondLst>
                            <p:childTnLst>
                              <p:par>
                                <p:cTn id="13" presetID="9" presetClass="entr" presetSubtype="0" fill="hold"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dissolve">
                                      <p:cBhvr>
                                        <p:cTn id="15" dur="700"/>
                                        <p:tgtEl>
                                          <p:spTgt spid="3">
                                            <p:txEl>
                                              <p:pRg st="2" end="2"/>
                                            </p:txEl>
                                          </p:spTgt>
                                        </p:tgtEl>
                                      </p:cBhvr>
                                    </p:animEffect>
                                  </p:childTnLst>
                                </p:cTn>
                              </p:par>
                            </p:childTnLst>
                          </p:cTn>
                        </p:par>
                        <p:par>
                          <p:cTn id="16" fill="hold">
                            <p:stCondLst>
                              <p:cond delay="1900"/>
                            </p:stCondLst>
                            <p:childTnLst>
                              <p:par>
                                <p:cTn id="17" presetID="9" presetClass="entr" presetSubtype="0" fill="hold"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dissolve">
                                      <p:cBhvr>
                                        <p:cTn id="19" dur="700"/>
                                        <p:tgtEl>
                                          <p:spTgt spid="3">
                                            <p:txEl>
                                              <p:pRg st="3" end="3"/>
                                            </p:txEl>
                                          </p:spTgt>
                                        </p:tgtEl>
                                      </p:cBhvr>
                                    </p:animEffect>
                                  </p:childTnLst>
                                </p:cTn>
                              </p:par>
                            </p:childTnLst>
                          </p:cTn>
                        </p:par>
                        <p:par>
                          <p:cTn id="20" fill="hold">
                            <p:stCondLst>
                              <p:cond delay="2600"/>
                            </p:stCondLst>
                            <p:childTnLst>
                              <p:par>
                                <p:cTn id="21" presetID="9" presetClass="entr" presetSubtype="0" fill="hold" nodeType="after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dissolve">
                                      <p:cBhvr>
                                        <p:cTn id="23" dur="700"/>
                                        <p:tgtEl>
                                          <p:spTgt spid="3">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nodeType="click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dissolve">
                                      <p:cBhvr>
                                        <p:cTn id="28" dur="500"/>
                                        <p:tgtEl>
                                          <p:spTgt spid="3">
                                            <p:txEl>
                                              <p:pRg st="5" end="5"/>
                                            </p:txEl>
                                          </p:spTgt>
                                        </p:tgtEl>
                                      </p:cBhvr>
                                    </p:animEffect>
                                  </p:childTnLst>
                                </p:cTn>
                              </p:par>
                            </p:childTnLst>
                          </p:cTn>
                        </p:par>
                        <p:par>
                          <p:cTn id="29" fill="hold">
                            <p:stCondLst>
                              <p:cond delay="500"/>
                            </p:stCondLst>
                            <p:childTnLst>
                              <p:par>
                                <p:cTn id="30" presetID="9" presetClass="entr" presetSubtype="0" fill="hold" nodeType="afterEffect">
                                  <p:stCondLst>
                                    <p:cond delay="10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dissolve">
                                      <p:cBhvr>
                                        <p:cTn id="32" dur="700"/>
                                        <p:tgtEl>
                                          <p:spTgt spid="3">
                                            <p:txEl>
                                              <p:pRg st="6" end="6"/>
                                            </p:txEl>
                                          </p:spTgt>
                                        </p:tgtEl>
                                      </p:cBhvr>
                                    </p:animEffect>
                                  </p:childTnLst>
                                </p:cTn>
                              </p:par>
                            </p:childTnLst>
                          </p:cTn>
                        </p:par>
                        <p:par>
                          <p:cTn id="33" fill="hold">
                            <p:stCondLst>
                              <p:cond delay="1300"/>
                            </p:stCondLst>
                            <p:childTnLst>
                              <p:par>
                                <p:cTn id="34" presetID="9" presetClass="entr" presetSubtype="0" fill="hold" nodeType="afterEffect">
                                  <p:stCondLst>
                                    <p:cond delay="100"/>
                                  </p:stCondLst>
                                  <p:childTnLst>
                                    <p:set>
                                      <p:cBhvr>
                                        <p:cTn id="35" dur="1" fill="hold">
                                          <p:stCondLst>
                                            <p:cond delay="0"/>
                                          </p:stCondLst>
                                        </p:cTn>
                                        <p:tgtEl>
                                          <p:spTgt spid="3">
                                            <p:txEl>
                                              <p:pRg st="7" end="7"/>
                                            </p:txEl>
                                          </p:spTgt>
                                        </p:tgtEl>
                                        <p:attrNameLst>
                                          <p:attrName>style.visibility</p:attrName>
                                        </p:attrNameLst>
                                      </p:cBhvr>
                                      <p:to>
                                        <p:strVal val="visible"/>
                                      </p:to>
                                    </p:set>
                                    <p:animEffect transition="in" filter="dissolve">
                                      <p:cBhvr>
                                        <p:cTn id="36" dur="700"/>
                                        <p:tgtEl>
                                          <p:spTgt spid="3">
                                            <p:txEl>
                                              <p:pRg st="7" end="7"/>
                                            </p:txEl>
                                          </p:spTgt>
                                        </p:tgtEl>
                                      </p:cBhvr>
                                    </p:animEffect>
                                  </p:childTnLst>
                                </p:cTn>
                              </p:par>
                            </p:childTnLst>
                          </p:cTn>
                        </p:par>
                        <p:par>
                          <p:cTn id="37" fill="hold">
                            <p:stCondLst>
                              <p:cond delay="2100"/>
                            </p:stCondLst>
                            <p:childTnLst>
                              <p:par>
                                <p:cTn id="38" presetID="9" presetClass="entr" presetSubtype="0" fill="hold" nodeType="afterEffect">
                                  <p:stCondLst>
                                    <p:cond delay="100"/>
                                  </p:stCondLst>
                                  <p:childTnLst>
                                    <p:set>
                                      <p:cBhvr>
                                        <p:cTn id="39" dur="1" fill="hold">
                                          <p:stCondLst>
                                            <p:cond delay="0"/>
                                          </p:stCondLst>
                                        </p:cTn>
                                        <p:tgtEl>
                                          <p:spTgt spid="3">
                                            <p:txEl>
                                              <p:pRg st="8" end="8"/>
                                            </p:txEl>
                                          </p:spTgt>
                                        </p:tgtEl>
                                        <p:attrNameLst>
                                          <p:attrName>style.visibility</p:attrName>
                                        </p:attrNameLst>
                                      </p:cBhvr>
                                      <p:to>
                                        <p:strVal val="visible"/>
                                      </p:to>
                                    </p:set>
                                    <p:animEffect transition="in" filter="dissolve">
                                      <p:cBhvr>
                                        <p:cTn id="40" dur="700"/>
                                        <p:tgtEl>
                                          <p:spTgt spid="3">
                                            <p:txEl>
                                              <p:pRg st="8" end="8"/>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8" fill="hold" grpId="0" nodeType="clickEffect">
                                  <p:stCondLst>
                                    <p:cond delay="0"/>
                                  </p:stCondLst>
                                  <p:childTnLst>
                                    <p:set>
                                      <p:cBhvr>
                                        <p:cTn id="44" dur="1" fill="hold">
                                          <p:stCondLst>
                                            <p:cond delay="0"/>
                                          </p:stCondLst>
                                        </p:cTn>
                                        <p:tgtEl>
                                          <p:spTgt spid="4"/>
                                        </p:tgtEl>
                                        <p:attrNameLst>
                                          <p:attrName>style.visibility</p:attrName>
                                        </p:attrNameLst>
                                      </p:cBhvr>
                                      <p:to>
                                        <p:strVal val="visible"/>
                                      </p:to>
                                    </p:set>
                                    <p:anim calcmode="lin" valueType="num">
                                      <p:cBhvr additive="base">
                                        <p:cTn id="45" dur="500" fill="hold"/>
                                        <p:tgtEl>
                                          <p:spTgt spid="4"/>
                                        </p:tgtEl>
                                        <p:attrNameLst>
                                          <p:attrName>ppt_x</p:attrName>
                                        </p:attrNameLst>
                                      </p:cBhvr>
                                      <p:tavLst>
                                        <p:tav tm="0">
                                          <p:val>
                                            <p:strVal val="0-#ppt_w/2"/>
                                          </p:val>
                                        </p:tav>
                                        <p:tav tm="100000">
                                          <p:val>
                                            <p:strVal val="#ppt_x"/>
                                          </p:val>
                                        </p:tav>
                                      </p:tavLst>
                                    </p:anim>
                                    <p:anim calcmode="lin" valueType="num">
                                      <p:cBhvr additive="base">
                                        <p:cTn id="46"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Rectangle 3">
            <a:hlinkClick r:id="rId3"/>
            <a:extLst>
              <a:ext uri="{FF2B5EF4-FFF2-40B4-BE49-F238E27FC236}">
                <a16:creationId xmlns:a16="http://schemas.microsoft.com/office/drawing/2014/main" id="{850D6C92-5AC0-4857-84B5-69ABC580312A}"/>
              </a:ext>
            </a:extLst>
          </p:cNvPr>
          <p:cNvSpPr/>
          <p:nvPr/>
        </p:nvSpPr>
        <p:spPr>
          <a:xfrm>
            <a:off x="3821987" y="3177283"/>
            <a:ext cx="1510301" cy="5034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wrap="square" lIns="0" rIns="0">
        <a:spAutoFit/>
      </a:bodyPr>
      <a:lstStyle>
        <a:defPPr algn="l" fontAlgn="auto">
          <a:lnSpc>
            <a:spcPts val="2300"/>
          </a:lnSpc>
          <a:spcAft>
            <a:spcPts val="600"/>
          </a:spcAft>
          <a:defRPr sz="1800" b="1" spc="20" dirty="0">
            <a:solidFill>
              <a:schemeClr val="tx1">
                <a:lumMod val="85000"/>
                <a:lumOff val="15000"/>
              </a:schemeClr>
            </a:solidFill>
            <a:latin typeface="Open Sans" pitchFamily="34" charset="0"/>
            <a:ea typeface="Open Sans" pitchFamily="34" charset="0"/>
            <a:cs typeface="Open Sans" pitchFamily="34" charset="0"/>
          </a:defRPr>
        </a:defPPr>
      </a:lstStyle>
    </a:txDef>
  </a:objectDefaults>
  <a:extraClrSchemeLst/>
  <a:extLst>
    <a:ext uri="{05A4C25C-085E-4340-85A3-A5531E510DB2}">
      <thm15:themeFamily xmlns:thm15="http://schemas.microsoft.com/office/thememl/2012/main" name="Presentation3" id="{2907A9C4-B60A-4C04-8AEA-A71D298BC897}" vid="{F0295415-3D7A-4DD6-8A39-1940C2B8A08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205</TotalTime>
  <Words>680</Words>
  <Application>Microsoft Macintosh PowerPoint</Application>
  <PresentationFormat>On-screen Show (4:3)</PresentationFormat>
  <Paragraphs>42</Paragraphs>
  <Slides>8</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vt:i4>
      </vt:variant>
    </vt:vector>
  </HeadingPairs>
  <TitlesOfParts>
    <vt:vector size="13" baseType="lpstr">
      <vt:lpstr>Calibri</vt:lpstr>
      <vt:lpstr>Twinkl Light</vt:lpstr>
      <vt:lpstr>Open Sans</vt:lpstr>
      <vt:lpstr>Arial</vt:lpstr>
      <vt:lpstr>Office Theme</vt:lpstr>
      <vt:lpstr>PowerPoint Presentation</vt:lpstr>
      <vt:lpstr>PowerPoint Presentation</vt:lpstr>
      <vt:lpstr>A King’s Rule Book</vt:lpstr>
      <vt:lpstr>A King’s Rule Book</vt:lpstr>
      <vt:lpstr>The Plot</vt:lpstr>
      <vt:lpstr>Character Relationships</vt:lpstr>
      <vt:lpstr>Reviewing  the Rules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Twinkl Office</dc:creator>
  <cp:lastModifiedBy>Twinkl Office</cp:lastModifiedBy>
  <cp:revision>17</cp:revision>
  <dcterms:created xsi:type="dcterms:W3CDTF">2022-10-26T13:03:26Z</dcterms:created>
  <dcterms:modified xsi:type="dcterms:W3CDTF">2022-11-28T16:07:34Z</dcterms:modified>
</cp:coreProperties>
</file>